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 id="2147483662" r:id="rId2"/>
  </p:sldMasterIdLst>
  <p:notesMasterIdLst>
    <p:notesMasterId r:id="rId14"/>
  </p:notesMasterIdLst>
  <p:sldIdLst>
    <p:sldId id="266" r:id="rId3"/>
    <p:sldId id="279" r:id="rId4"/>
    <p:sldId id="258" r:id="rId5"/>
    <p:sldId id="280" r:id="rId6"/>
    <p:sldId id="281" r:id="rId7"/>
    <p:sldId id="282" r:id="rId8"/>
    <p:sldId id="283" r:id="rId9"/>
    <p:sldId id="284" r:id="rId10"/>
    <p:sldId id="285" r:id="rId11"/>
    <p:sldId id="286" r:id="rId12"/>
    <p:sldId id="272"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703F4110-5866-403A-A16E-99D343ED27EF}">
          <p14:sldIdLst>
            <p14:sldId id="266"/>
            <p14:sldId id="279"/>
            <p14:sldId id="258"/>
            <p14:sldId id="280"/>
            <p14:sldId id="281"/>
            <p14:sldId id="282"/>
            <p14:sldId id="283"/>
            <p14:sldId id="284"/>
            <p14:sldId id="285"/>
            <p14:sldId id="286"/>
            <p14:sldId id="272"/>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D522"/>
    <a:srgbClr val="CBE6F9"/>
    <a:srgbClr val="CBFFFF"/>
    <a:srgbClr val="1B4686"/>
    <a:srgbClr val="ED6F9C"/>
    <a:srgbClr val="A27DB6"/>
    <a:srgbClr val="5F95CF"/>
    <a:srgbClr val="FCC13F"/>
    <a:srgbClr val="F49C4E"/>
    <a:srgbClr val="37B3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3A2CA1F-3267-4498-8071-7EE1E42671EB}">
  <a:tblStyle styleId="{C3A2CA1F-3267-4498-8071-7EE1E42671EB}" styleName="Table_0">
    <a:wholeTbl>
      <a:tcTxStyle b="off" i="off">
        <a:font>
          <a:latin typeface="Rockwell"/>
          <a:ea typeface="Rockwell"/>
          <a:cs typeface="Rockwell"/>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F7E8E7"/>
          </a:solidFill>
        </a:fill>
      </a:tcStyle>
    </a:wholeTbl>
    <a:band1H>
      <a:tcStyle>
        <a:tcBdr/>
        <a:fill>
          <a:solidFill>
            <a:srgbClr val="EFCECA"/>
          </a:solidFill>
        </a:fill>
      </a:tcStyle>
    </a:band1H>
    <a:band1V>
      <a:tcStyle>
        <a:tcBdr/>
        <a:fill>
          <a:solidFill>
            <a:srgbClr val="EFCECA"/>
          </a:solidFill>
        </a:fill>
      </a:tcStyle>
    </a:band1V>
    <a:lastCol>
      <a:tcTxStyle b="on" i="off">
        <a:font>
          <a:latin typeface="Rockwell"/>
          <a:ea typeface="Rockwell"/>
          <a:cs typeface="Rockwell"/>
        </a:font>
        <a:schemeClr val="lt1"/>
      </a:tcTxStyle>
      <a:tcStyle>
        <a:tcBdr/>
        <a:fill>
          <a:solidFill>
            <a:schemeClr val="accent1"/>
          </a:solidFill>
        </a:fill>
      </a:tcStyle>
    </a:lastCol>
    <a:firstCol>
      <a:tcTxStyle b="on" i="off">
        <a:font>
          <a:latin typeface="Rockwell"/>
          <a:ea typeface="Rockwell"/>
          <a:cs typeface="Rockwell"/>
        </a:font>
        <a:schemeClr val="lt1"/>
      </a:tcTxStyle>
      <a:tcStyle>
        <a:tcBdr/>
        <a:fill>
          <a:solidFill>
            <a:schemeClr val="accent1"/>
          </a:solidFill>
        </a:fill>
      </a:tcStyle>
    </a:firstCol>
    <a:lastRow>
      <a:tcTxStyle b="on" i="off">
        <a:font>
          <a:latin typeface="Rockwell"/>
          <a:ea typeface="Rockwell"/>
          <a:cs typeface="Rockwell"/>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Rockwell"/>
          <a:ea typeface="Rockwell"/>
          <a:cs typeface="Rockwell"/>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14"/>
    <p:restoredTop sz="94690"/>
  </p:normalViewPr>
  <p:slideViewPr>
    <p:cSldViewPr snapToGrid="0">
      <p:cViewPr varScale="1">
        <p:scale>
          <a:sx n="108" d="100"/>
          <a:sy n="108" d="100"/>
        </p:scale>
        <p:origin x="1356"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349911737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49224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477791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85" name="Shape 2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77691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24849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4187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93033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57799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5443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5000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7432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3564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15600" y="2867800"/>
            <a:ext cx="11360700" cy="1122300"/>
          </a:xfrm>
          <a:prstGeom prst="rect">
            <a:avLst/>
          </a:prstGeom>
        </p:spPr>
        <p:txBody>
          <a:bodyPr lIns="121900" tIns="121900" rIns="121900" bIns="121900"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50"/>
        <p:cNvGrpSpPr/>
        <p:nvPr/>
      </p:nvGrpSpPr>
      <p:grpSpPr>
        <a:xfrm>
          <a:off x="0" y="0"/>
          <a:ext cx="0" cy="0"/>
          <a:chOff x="0" y="0"/>
          <a:chExt cx="0" cy="0"/>
        </a:xfrm>
      </p:grpSpPr>
      <p:sp>
        <p:nvSpPr>
          <p:cNvPr id="54" name="Shape 54"/>
          <p:cNvSpPr txBox="1">
            <a:spLocks noGrp="1"/>
          </p:cNvSpPr>
          <p:nvPr>
            <p:ph type="ftr" idx="11"/>
          </p:nvPr>
        </p:nvSpPr>
        <p:spPr>
          <a:xfrm>
            <a:off x="275336" y="6343903"/>
            <a:ext cx="6327600" cy="365099"/>
          </a:xfrm>
          <a:prstGeom prst="rect">
            <a:avLst/>
          </a:prstGeom>
          <a:noFill/>
          <a:ln>
            <a:noFill/>
          </a:ln>
        </p:spPr>
        <p:txBody>
          <a:bodyPr lIns="91425" tIns="91425" rIns="91425" bIns="91425" anchor="ctr" anchorCtr="0"/>
          <a:lstStyle>
            <a:lvl1pPr marL="0" marR="0" lvl="0" indent="0" algn="l" rtl="0">
              <a:spcBef>
                <a:spcPts val="0"/>
              </a:spcBef>
              <a:buNone/>
              <a:defRPr sz="1100" b="0" i="0" u="none" strike="noStrike" cap="none">
                <a:solidFill>
                  <a:schemeClr val="dk2"/>
                </a:solidFill>
                <a:latin typeface="Open Sans" charset="0"/>
                <a:ea typeface="Open Sans" charset="0"/>
                <a:cs typeface="Open Sans" charset="0"/>
                <a:sym typeface="Rockwell"/>
              </a:defRPr>
            </a:lvl1pPr>
            <a:lvl2pPr marL="457200" marR="0" lvl="1" indent="0" algn="l" rtl="0">
              <a:spcBef>
                <a:spcPts val="0"/>
              </a:spcBef>
              <a:buNone/>
              <a:defRPr sz="1800" b="0" i="0" u="none" strike="noStrike" cap="none">
                <a:solidFill>
                  <a:schemeClr val="dk1"/>
                </a:solidFill>
                <a:latin typeface="Rockwell"/>
                <a:ea typeface="Rockwell"/>
                <a:cs typeface="Rockwell"/>
                <a:sym typeface="Rockwell"/>
              </a:defRPr>
            </a:lvl2pPr>
            <a:lvl3pPr marL="914400" marR="0" lvl="2" indent="0" algn="l" rtl="0">
              <a:spcBef>
                <a:spcPts val="0"/>
              </a:spcBef>
              <a:buNone/>
              <a:defRPr sz="1800" b="0" i="0" u="none" strike="noStrike" cap="none">
                <a:solidFill>
                  <a:schemeClr val="dk1"/>
                </a:solidFill>
                <a:latin typeface="Rockwell"/>
                <a:ea typeface="Rockwell"/>
                <a:cs typeface="Rockwell"/>
                <a:sym typeface="Rockwell"/>
              </a:defRPr>
            </a:lvl3pPr>
            <a:lvl4pPr marL="1371600" marR="0" lvl="3" indent="0" algn="l" rtl="0">
              <a:spcBef>
                <a:spcPts val="0"/>
              </a:spcBef>
              <a:buNone/>
              <a:defRPr sz="1800" b="0" i="0" u="none" strike="noStrike" cap="none">
                <a:solidFill>
                  <a:schemeClr val="dk1"/>
                </a:solidFill>
                <a:latin typeface="Rockwell"/>
                <a:ea typeface="Rockwell"/>
                <a:cs typeface="Rockwell"/>
                <a:sym typeface="Rockwell"/>
              </a:defRPr>
            </a:lvl4pPr>
            <a:lvl5pPr marL="1828800" marR="0" lvl="4" indent="0" algn="l" rtl="0">
              <a:spcBef>
                <a:spcPts val="0"/>
              </a:spcBef>
              <a:buNone/>
              <a:defRPr sz="1800" b="0" i="0" u="none" strike="noStrike" cap="none">
                <a:solidFill>
                  <a:schemeClr val="dk1"/>
                </a:solidFill>
                <a:latin typeface="Rockwell"/>
                <a:ea typeface="Rockwell"/>
                <a:cs typeface="Rockwell"/>
                <a:sym typeface="Rockwell"/>
              </a:defRPr>
            </a:lvl5pPr>
            <a:lvl6pPr marL="2286000" marR="0" lvl="5" indent="0" algn="l" rtl="0">
              <a:spcBef>
                <a:spcPts val="0"/>
              </a:spcBef>
              <a:buNone/>
              <a:defRPr sz="1800" b="0" i="0" u="none" strike="noStrike" cap="none">
                <a:solidFill>
                  <a:schemeClr val="dk1"/>
                </a:solidFill>
                <a:latin typeface="Rockwell"/>
                <a:ea typeface="Rockwell"/>
                <a:cs typeface="Rockwell"/>
                <a:sym typeface="Rockwell"/>
              </a:defRPr>
            </a:lvl6pPr>
            <a:lvl7pPr marL="2743200" marR="0" lvl="6" indent="0" algn="l" rtl="0">
              <a:spcBef>
                <a:spcPts val="0"/>
              </a:spcBef>
              <a:buNone/>
              <a:defRPr sz="1800" b="0" i="0" u="none" strike="noStrike" cap="none">
                <a:solidFill>
                  <a:schemeClr val="dk1"/>
                </a:solidFill>
                <a:latin typeface="Rockwell"/>
                <a:ea typeface="Rockwell"/>
                <a:cs typeface="Rockwell"/>
                <a:sym typeface="Rockwell"/>
              </a:defRPr>
            </a:lvl7pPr>
            <a:lvl8pPr marL="3200400" marR="0" lvl="7" indent="0" algn="l" rtl="0">
              <a:spcBef>
                <a:spcPts val="0"/>
              </a:spcBef>
              <a:buNone/>
              <a:defRPr sz="1800" b="0" i="0" u="none" strike="noStrike" cap="none">
                <a:solidFill>
                  <a:schemeClr val="dk1"/>
                </a:solidFill>
                <a:latin typeface="Rockwell"/>
                <a:ea typeface="Rockwell"/>
                <a:cs typeface="Rockwell"/>
                <a:sym typeface="Rockwell"/>
              </a:defRPr>
            </a:lvl8pPr>
            <a:lvl9pPr marL="3657600" marR="0" lvl="8" indent="0" algn="l" rtl="0">
              <a:spcBef>
                <a:spcPts val="0"/>
              </a:spcBef>
              <a:buNone/>
              <a:defRPr sz="1800" b="0" i="0" u="none" strike="noStrike" cap="none">
                <a:solidFill>
                  <a:schemeClr val="dk1"/>
                </a:solidFill>
                <a:latin typeface="Rockwell"/>
                <a:ea typeface="Rockwell"/>
                <a:cs typeface="Rockwell"/>
                <a:sym typeface="Rockwell"/>
              </a:defRPr>
            </a:lvl9pPr>
          </a:lstStyle>
          <a:p>
            <a:r>
              <a:rPr lang="en-US" dirty="0"/>
              <a:t>Pearson  (c) 2018      Gold Experience 2nd Edition C1 / B2+ / B2</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289360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843744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574173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695038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101876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5931323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93587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508255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415600" y="1536633"/>
            <a:ext cx="11360700" cy="45552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0256644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4446378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5482934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8194863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623986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8152545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0988701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312382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1666514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252436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415600" y="1536633"/>
            <a:ext cx="5333100" cy="4555200"/>
          </a:xfrm>
          <a:prstGeom prst="rect">
            <a:avLst/>
          </a:prstGeom>
        </p:spPr>
        <p:txBody>
          <a:bodyPr lIns="121900" tIns="121900" rIns="121900" bIns="121900" anchor="t" anchorCtr="0"/>
          <a:lstStyle>
            <a:lvl1pPr lvl="0">
              <a:spcBef>
                <a:spcPts val="0"/>
              </a:spcBef>
              <a:buSzPct val="100000"/>
              <a:defRPr sz="19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23" name="Shape 23"/>
          <p:cNvSpPr txBox="1">
            <a:spLocks noGrp="1"/>
          </p:cNvSpPr>
          <p:nvPr>
            <p:ph type="body" idx="2"/>
          </p:nvPr>
        </p:nvSpPr>
        <p:spPr>
          <a:xfrm>
            <a:off x="6443200" y="1536633"/>
            <a:ext cx="5333100" cy="4555200"/>
          </a:xfrm>
          <a:prstGeom prst="rect">
            <a:avLst/>
          </a:prstGeom>
        </p:spPr>
        <p:txBody>
          <a:bodyPr lIns="121900" tIns="121900" rIns="121900" bIns="121900" anchor="t" anchorCtr="0"/>
          <a:lstStyle>
            <a:lvl1pPr lvl="0">
              <a:spcBef>
                <a:spcPts val="0"/>
              </a:spcBef>
              <a:buSzPct val="100000"/>
              <a:defRPr sz="19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24" name="Shape 24"/>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382718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8944920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1231953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6355493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1974242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8346461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814324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3741570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7169740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40953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096989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767207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9904349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16539308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4991992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2961360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15600" y="740800"/>
            <a:ext cx="3744000" cy="1007700"/>
          </a:xfrm>
          <a:prstGeom prst="rect">
            <a:avLst/>
          </a:prstGeom>
        </p:spPr>
        <p:txBody>
          <a:bodyPr lIns="121900" tIns="121900" rIns="121900" bIns="121900" anchor="b" anchorCtr="0"/>
          <a:lstStyle>
            <a:lvl1pPr lvl="0">
              <a:spcBef>
                <a:spcPts val="0"/>
              </a:spcBef>
              <a:buSzPct val="100000"/>
              <a:defRPr sz="3200"/>
            </a:lvl1pPr>
            <a:lvl2pPr lvl="1">
              <a:spcBef>
                <a:spcPts val="0"/>
              </a:spcBef>
              <a:buSzPct val="100000"/>
              <a:defRPr sz="3200"/>
            </a:lvl2pPr>
            <a:lvl3pPr lvl="2">
              <a:spcBef>
                <a:spcPts val="0"/>
              </a:spcBef>
              <a:buSzPct val="100000"/>
              <a:defRPr sz="3200"/>
            </a:lvl3pPr>
            <a:lvl4pPr lvl="3">
              <a:spcBef>
                <a:spcPts val="0"/>
              </a:spcBef>
              <a:buSzPct val="100000"/>
              <a:defRPr sz="3200"/>
            </a:lvl4pPr>
            <a:lvl5pPr lvl="4">
              <a:spcBef>
                <a:spcPts val="0"/>
              </a:spcBef>
              <a:buSzPct val="100000"/>
              <a:defRPr sz="3200"/>
            </a:lvl5pPr>
            <a:lvl6pPr lvl="5">
              <a:spcBef>
                <a:spcPts val="0"/>
              </a:spcBef>
              <a:buSzPct val="100000"/>
              <a:defRPr sz="3200"/>
            </a:lvl6pPr>
            <a:lvl7pPr lvl="6">
              <a:spcBef>
                <a:spcPts val="0"/>
              </a:spcBef>
              <a:buSzPct val="100000"/>
              <a:defRPr sz="3200"/>
            </a:lvl7pPr>
            <a:lvl8pPr lvl="7">
              <a:spcBef>
                <a:spcPts val="0"/>
              </a:spcBef>
              <a:buSzPct val="100000"/>
              <a:defRPr sz="3200"/>
            </a:lvl8pPr>
            <a:lvl9pPr lvl="8">
              <a:spcBef>
                <a:spcPts val="0"/>
              </a:spcBef>
              <a:buSzPct val="100000"/>
              <a:defRPr sz="3200"/>
            </a:lvl9pPr>
          </a:lstStyle>
          <a:p>
            <a:endParaRPr/>
          </a:p>
        </p:txBody>
      </p:sp>
      <p:sp>
        <p:nvSpPr>
          <p:cNvPr id="30" name="Shape 30"/>
          <p:cNvSpPr txBox="1">
            <a:spLocks noGrp="1"/>
          </p:cNvSpPr>
          <p:nvPr>
            <p:ph type="body" idx="1"/>
          </p:nvPr>
        </p:nvSpPr>
        <p:spPr>
          <a:xfrm>
            <a:off x="415600" y="1852800"/>
            <a:ext cx="3744000" cy="4239300"/>
          </a:xfrm>
          <a:prstGeom prst="rect">
            <a:avLst/>
          </a:prstGeom>
        </p:spPr>
        <p:txBody>
          <a:bodyPr lIns="121900" tIns="121900" rIns="121900" bIns="121900" anchor="t" anchorCtr="0"/>
          <a:lstStyle>
            <a:lvl1pPr lvl="0">
              <a:spcBef>
                <a:spcPts val="0"/>
              </a:spcBef>
              <a:buSzPct val="100000"/>
              <a:defRPr sz="16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31" name="Shape 31"/>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653666" y="600200"/>
            <a:ext cx="8490300" cy="5454300"/>
          </a:xfrm>
          <a:prstGeom prst="rect">
            <a:avLst/>
          </a:prstGeom>
        </p:spPr>
        <p:txBody>
          <a:bodyPr lIns="121900" tIns="121900" rIns="121900" bIns="121900" anchor="ctr" anchorCtr="0"/>
          <a:lstStyle>
            <a:lvl1pPr lvl="0">
              <a:spcBef>
                <a:spcPts val="0"/>
              </a:spcBef>
              <a:buSzPct val="100000"/>
              <a:defRPr sz="6400"/>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a:endParaRPr/>
          </a:p>
        </p:txBody>
      </p:sp>
      <p:sp>
        <p:nvSpPr>
          <p:cNvPr id="34" name="Shape 34"/>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6096000" y="-166"/>
            <a:ext cx="6096000" cy="6858000"/>
          </a:xfrm>
          <a:prstGeom prst="rect">
            <a:avLst/>
          </a:prstGeom>
          <a:solidFill>
            <a:schemeClr val="lt2"/>
          </a:solidFill>
          <a:ln>
            <a:noFill/>
          </a:ln>
        </p:spPr>
        <p:txBody>
          <a:bodyPr lIns="121900" tIns="121900" rIns="121900" bIns="121900" anchor="ctr" anchorCtr="0">
            <a:noAutofit/>
          </a:bodyPr>
          <a:lstStyle/>
          <a:p>
            <a:pPr lvl="0">
              <a:spcBef>
                <a:spcPts val="0"/>
              </a:spcBef>
              <a:buNone/>
            </a:pPr>
            <a:endParaRPr/>
          </a:p>
        </p:txBody>
      </p:sp>
      <p:sp>
        <p:nvSpPr>
          <p:cNvPr id="37" name="Shape 37"/>
          <p:cNvSpPr txBox="1">
            <a:spLocks noGrp="1"/>
          </p:cNvSpPr>
          <p:nvPr>
            <p:ph type="title"/>
          </p:nvPr>
        </p:nvSpPr>
        <p:spPr>
          <a:xfrm>
            <a:off x="354000" y="1644233"/>
            <a:ext cx="5393700" cy="1976400"/>
          </a:xfrm>
          <a:prstGeom prst="rect">
            <a:avLst/>
          </a:prstGeom>
        </p:spPr>
        <p:txBody>
          <a:bodyPr lIns="121900" tIns="121900" rIns="121900" bIns="121900" anchor="b" anchorCtr="0"/>
          <a:lstStyle>
            <a:lvl1pPr lvl="0" algn="ctr">
              <a:spcBef>
                <a:spcPts val="0"/>
              </a:spcBef>
              <a:buSzPct val="100000"/>
              <a:defRPr sz="5600"/>
            </a:lvl1pPr>
            <a:lvl2pPr lvl="1" algn="ctr">
              <a:spcBef>
                <a:spcPts val="0"/>
              </a:spcBef>
              <a:buSzPct val="100000"/>
              <a:defRPr sz="5600"/>
            </a:lvl2pPr>
            <a:lvl3pPr lvl="2" algn="ctr">
              <a:spcBef>
                <a:spcPts val="0"/>
              </a:spcBef>
              <a:buSzPct val="100000"/>
              <a:defRPr sz="5600"/>
            </a:lvl3pPr>
            <a:lvl4pPr lvl="3" algn="ctr">
              <a:spcBef>
                <a:spcPts val="0"/>
              </a:spcBef>
              <a:buSzPct val="100000"/>
              <a:defRPr sz="5600"/>
            </a:lvl4pPr>
            <a:lvl5pPr lvl="4" algn="ctr">
              <a:spcBef>
                <a:spcPts val="0"/>
              </a:spcBef>
              <a:buSzPct val="100000"/>
              <a:defRPr sz="5600"/>
            </a:lvl5pPr>
            <a:lvl6pPr lvl="5" algn="ctr">
              <a:spcBef>
                <a:spcPts val="0"/>
              </a:spcBef>
              <a:buSzPct val="100000"/>
              <a:defRPr sz="5600"/>
            </a:lvl6pPr>
            <a:lvl7pPr lvl="6" algn="ctr">
              <a:spcBef>
                <a:spcPts val="0"/>
              </a:spcBef>
              <a:buSzPct val="100000"/>
              <a:defRPr sz="5600"/>
            </a:lvl7pPr>
            <a:lvl8pPr lvl="7" algn="ctr">
              <a:spcBef>
                <a:spcPts val="0"/>
              </a:spcBef>
              <a:buSzPct val="100000"/>
              <a:defRPr sz="5600"/>
            </a:lvl8pPr>
            <a:lvl9pPr lvl="8" algn="ctr">
              <a:spcBef>
                <a:spcPts val="0"/>
              </a:spcBef>
              <a:buSzPct val="100000"/>
              <a:defRPr sz="5600"/>
            </a:lvl9pPr>
          </a:lstStyle>
          <a:p>
            <a:endParaRPr/>
          </a:p>
        </p:txBody>
      </p:sp>
      <p:sp>
        <p:nvSpPr>
          <p:cNvPr id="38" name="Shape 38"/>
          <p:cNvSpPr txBox="1">
            <a:spLocks noGrp="1"/>
          </p:cNvSpPr>
          <p:nvPr>
            <p:ph type="subTitle" idx="1"/>
          </p:nvPr>
        </p:nvSpPr>
        <p:spPr>
          <a:xfrm>
            <a:off x="354000" y="3737433"/>
            <a:ext cx="5393700" cy="1646700"/>
          </a:xfrm>
          <a:prstGeom prst="rect">
            <a:avLst/>
          </a:prstGeom>
        </p:spPr>
        <p:txBody>
          <a:bodyPr lIns="121900" tIns="121900" rIns="121900" bIns="121900"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39" name="Shape 39"/>
          <p:cNvSpPr txBox="1">
            <a:spLocks noGrp="1"/>
          </p:cNvSpPr>
          <p:nvPr>
            <p:ph type="body" idx="2"/>
          </p:nvPr>
        </p:nvSpPr>
        <p:spPr>
          <a:xfrm>
            <a:off x="6586000" y="965433"/>
            <a:ext cx="5115900" cy="4926900"/>
          </a:xfrm>
          <a:prstGeom prst="rect">
            <a:avLst/>
          </a:prstGeom>
        </p:spPr>
        <p:txBody>
          <a:bodyPr lIns="121900" tIns="121900" rIns="121900" bIns="121900"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415600" y="5640766"/>
            <a:ext cx="7998300" cy="806700"/>
          </a:xfrm>
          <a:prstGeom prst="rect">
            <a:avLst/>
          </a:prstGeom>
        </p:spPr>
        <p:txBody>
          <a:bodyPr lIns="121900" tIns="121900" rIns="121900" bIns="121900"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15600" y="1474833"/>
            <a:ext cx="11360700" cy="2618100"/>
          </a:xfrm>
          <a:prstGeom prst="rect">
            <a:avLst/>
          </a:prstGeom>
        </p:spPr>
        <p:txBody>
          <a:bodyPr lIns="121900" tIns="121900" rIns="121900" bIns="121900" anchor="b" anchorCtr="0"/>
          <a:lstStyle>
            <a:lvl1pPr lvl="0" algn="ctr">
              <a:spcBef>
                <a:spcPts val="0"/>
              </a:spcBef>
              <a:buSzPct val="100000"/>
              <a:defRPr sz="16000"/>
            </a:lvl1pPr>
            <a:lvl2pPr lvl="1" algn="ctr">
              <a:spcBef>
                <a:spcPts val="0"/>
              </a:spcBef>
              <a:buSzPct val="100000"/>
              <a:defRPr sz="16000"/>
            </a:lvl2pPr>
            <a:lvl3pPr lvl="2" algn="ctr">
              <a:spcBef>
                <a:spcPts val="0"/>
              </a:spcBef>
              <a:buSzPct val="100000"/>
              <a:defRPr sz="16000"/>
            </a:lvl3pPr>
            <a:lvl4pPr lvl="3" algn="ctr">
              <a:spcBef>
                <a:spcPts val="0"/>
              </a:spcBef>
              <a:buSzPct val="100000"/>
              <a:defRPr sz="16000"/>
            </a:lvl4pPr>
            <a:lvl5pPr lvl="4" algn="ctr">
              <a:spcBef>
                <a:spcPts val="0"/>
              </a:spcBef>
              <a:buSzPct val="100000"/>
              <a:defRPr sz="16000"/>
            </a:lvl5pPr>
            <a:lvl6pPr lvl="5" algn="ctr">
              <a:spcBef>
                <a:spcPts val="0"/>
              </a:spcBef>
              <a:buSzPct val="100000"/>
              <a:defRPr sz="16000"/>
            </a:lvl6pPr>
            <a:lvl7pPr lvl="6" algn="ctr">
              <a:spcBef>
                <a:spcPts val="0"/>
              </a:spcBef>
              <a:buSzPct val="100000"/>
              <a:defRPr sz="16000"/>
            </a:lvl7pPr>
            <a:lvl8pPr lvl="7" algn="ctr">
              <a:spcBef>
                <a:spcPts val="0"/>
              </a:spcBef>
              <a:buSzPct val="100000"/>
              <a:defRPr sz="16000"/>
            </a:lvl8pPr>
            <a:lvl9pPr lvl="8" algn="ctr">
              <a:spcBef>
                <a:spcPts val="0"/>
              </a:spcBef>
              <a:buSzPct val="100000"/>
              <a:defRPr sz="16000"/>
            </a:lvl9pPr>
          </a:lstStyle>
          <a:p>
            <a:endParaRPr/>
          </a:p>
        </p:txBody>
      </p:sp>
      <p:sp>
        <p:nvSpPr>
          <p:cNvPr id="46" name="Shape 46"/>
          <p:cNvSpPr txBox="1">
            <a:spLocks noGrp="1"/>
          </p:cNvSpPr>
          <p:nvPr>
            <p:ph type="body" idx="1"/>
          </p:nvPr>
        </p:nvSpPr>
        <p:spPr>
          <a:xfrm>
            <a:off x="415600" y="4202966"/>
            <a:ext cx="11360700" cy="1734300"/>
          </a:xfrm>
          <a:prstGeom prst="rect">
            <a:avLst/>
          </a:prstGeom>
        </p:spPr>
        <p:txBody>
          <a:bodyPr lIns="121900" tIns="121900" rIns="121900" bIns="121900"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lIns="121900" tIns="121900" rIns="121900" bIns="121900" anchor="t" anchorCtr="0"/>
          <a:lstStyle>
            <a:lvl1pPr lvl="0">
              <a:spcBef>
                <a:spcPts val="0"/>
              </a:spcBef>
              <a:buClr>
                <a:schemeClr val="dk1"/>
              </a:buClr>
              <a:buSzPct val="100000"/>
              <a:buNone/>
              <a:defRPr sz="3700">
                <a:solidFill>
                  <a:schemeClr val="dk1"/>
                </a:solidFill>
              </a:defRPr>
            </a:lvl1pPr>
            <a:lvl2pPr lvl="1">
              <a:spcBef>
                <a:spcPts val="0"/>
              </a:spcBef>
              <a:buClr>
                <a:schemeClr val="dk1"/>
              </a:buClr>
              <a:buSzPct val="100000"/>
              <a:buNone/>
              <a:defRPr sz="3700">
                <a:solidFill>
                  <a:schemeClr val="dk1"/>
                </a:solidFill>
              </a:defRPr>
            </a:lvl2pPr>
            <a:lvl3pPr lvl="2">
              <a:spcBef>
                <a:spcPts val="0"/>
              </a:spcBef>
              <a:buClr>
                <a:schemeClr val="dk1"/>
              </a:buClr>
              <a:buSzPct val="100000"/>
              <a:buNone/>
              <a:defRPr sz="3700">
                <a:solidFill>
                  <a:schemeClr val="dk1"/>
                </a:solidFill>
              </a:defRPr>
            </a:lvl3pPr>
            <a:lvl4pPr lvl="3">
              <a:spcBef>
                <a:spcPts val="0"/>
              </a:spcBef>
              <a:buClr>
                <a:schemeClr val="dk1"/>
              </a:buClr>
              <a:buSzPct val="100000"/>
              <a:buNone/>
              <a:defRPr sz="3700">
                <a:solidFill>
                  <a:schemeClr val="dk1"/>
                </a:solidFill>
              </a:defRPr>
            </a:lvl4pPr>
            <a:lvl5pPr lvl="4">
              <a:spcBef>
                <a:spcPts val="0"/>
              </a:spcBef>
              <a:buClr>
                <a:schemeClr val="dk1"/>
              </a:buClr>
              <a:buSzPct val="100000"/>
              <a:buNone/>
              <a:defRPr sz="3700">
                <a:solidFill>
                  <a:schemeClr val="dk1"/>
                </a:solidFill>
              </a:defRPr>
            </a:lvl5pPr>
            <a:lvl6pPr lvl="5">
              <a:spcBef>
                <a:spcPts val="0"/>
              </a:spcBef>
              <a:buClr>
                <a:schemeClr val="dk1"/>
              </a:buClr>
              <a:buSzPct val="100000"/>
              <a:buNone/>
              <a:defRPr sz="3700">
                <a:solidFill>
                  <a:schemeClr val="dk1"/>
                </a:solidFill>
              </a:defRPr>
            </a:lvl6pPr>
            <a:lvl7pPr lvl="6">
              <a:spcBef>
                <a:spcPts val="0"/>
              </a:spcBef>
              <a:buClr>
                <a:schemeClr val="dk1"/>
              </a:buClr>
              <a:buSzPct val="100000"/>
              <a:buNone/>
              <a:defRPr sz="3700">
                <a:solidFill>
                  <a:schemeClr val="dk1"/>
                </a:solidFill>
              </a:defRPr>
            </a:lvl7pPr>
            <a:lvl8pPr lvl="7">
              <a:spcBef>
                <a:spcPts val="0"/>
              </a:spcBef>
              <a:buClr>
                <a:schemeClr val="dk1"/>
              </a:buClr>
              <a:buSzPct val="100000"/>
              <a:buNone/>
              <a:defRPr sz="3700">
                <a:solidFill>
                  <a:schemeClr val="dk1"/>
                </a:solidFill>
              </a:defRPr>
            </a:lvl8pPr>
            <a:lvl9pPr lvl="8">
              <a:spcBef>
                <a:spcPts val="0"/>
              </a:spcBef>
              <a:buClr>
                <a:schemeClr val="dk1"/>
              </a:buClr>
              <a:buSzPct val="100000"/>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lIns="121900" tIns="121900" rIns="121900" bIns="121900" anchor="t" anchorCtr="0"/>
          <a:lstStyle>
            <a:lvl1pPr lvl="0">
              <a:lnSpc>
                <a:spcPct val="115000"/>
              </a:lnSpc>
              <a:spcBef>
                <a:spcPts val="0"/>
              </a:spcBef>
              <a:spcAft>
                <a:spcPts val="2100"/>
              </a:spcAft>
              <a:buClr>
                <a:schemeClr val="dk2"/>
              </a:buClr>
              <a:buSzPct val="100000"/>
              <a:buChar char="●"/>
              <a:defRPr sz="2400">
                <a:solidFill>
                  <a:schemeClr val="dk2"/>
                </a:solidFill>
              </a:defRPr>
            </a:lvl1pPr>
            <a:lvl2pPr lvl="1">
              <a:lnSpc>
                <a:spcPct val="115000"/>
              </a:lnSpc>
              <a:spcBef>
                <a:spcPts val="0"/>
              </a:spcBef>
              <a:spcAft>
                <a:spcPts val="2100"/>
              </a:spcAft>
              <a:buClr>
                <a:schemeClr val="dk2"/>
              </a:buClr>
              <a:buSzPct val="100000"/>
              <a:buChar char="○"/>
              <a:defRPr sz="1900">
                <a:solidFill>
                  <a:schemeClr val="dk2"/>
                </a:solidFill>
              </a:defRPr>
            </a:lvl2pPr>
            <a:lvl3pPr lvl="2">
              <a:lnSpc>
                <a:spcPct val="115000"/>
              </a:lnSpc>
              <a:spcBef>
                <a:spcPts val="0"/>
              </a:spcBef>
              <a:spcAft>
                <a:spcPts val="2100"/>
              </a:spcAft>
              <a:buClr>
                <a:schemeClr val="dk2"/>
              </a:buClr>
              <a:buSzPct val="100000"/>
              <a:buChar char="■"/>
              <a:defRPr sz="1900">
                <a:solidFill>
                  <a:schemeClr val="dk2"/>
                </a:solidFill>
              </a:defRPr>
            </a:lvl3pPr>
            <a:lvl4pPr lvl="3">
              <a:lnSpc>
                <a:spcPct val="115000"/>
              </a:lnSpc>
              <a:spcBef>
                <a:spcPts val="0"/>
              </a:spcBef>
              <a:spcAft>
                <a:spcPts val="2100"/>
              </a:spcAft>
              <a:buClr>
                <a:schemeClr val="dk2"/>
              </a:buClr>
              <a:buSzPct val="100000"/>
              <a:buChar char="●"/>
              <a:defRPr sz="1900">
                <a:solidFill>
                  <a:schemeClr val="dk2"/>
                </a:solidFill>
              </a:defRPr>
            </a:lvl4pPr>
            <a:lvl5pPr lvl="4">
              <a:lnSpc>
                <a:spcPct val="115000"/>
              </a:lnSpc>
              <a:spcBef>
                <a:spcPts val="0"/>
              </a:spcBef>
              <a:spcAft>
                <a:spcPts val="2100"/>
              </a:spcAft>
              <a:buClr>
                <a:schemeClr val="dk2"/>
              </a:buClr>
              <a:buSzPct val="100000"/>
              <a:buChar char="○"/>
              <a:defRPr sz="1900">
                <a:solidFill>
                  <a:schemeClr val="dk2"/>
                </a:solidFill>
              </a:defRPr>
            </a:lvl5pPr>
            <a:lvl6pPr lvl="5">
              <a:lnSpc>
                <a:spcPct val="115000"/>
              </a:lnSpc>
              <a:spcBef>
                <a:spcPts val="0"/>
              </a:spcBef>
              <a:spcAft>
                <a:spcPts val="2100"/>
              </a:spcAft>
              <a:buClr>
                <a:schemeClr val="dk2"/>
              </a:buClr>
              <a:buSzPct val="100000"/>
              <a:buChar char="■"/>
              <a:defRPr sz="1900">
                <a:solidFill>
                  <a:schemeClr val="dk2"/>
                </a:solidFill>
              </a:defRPr>
            </a:lvl6pPr>
            <a:lvl7pPr lvl="6">
              <a:lnSpc>
                <a:spcPct val="115000"/>
              </a:lnSpc>
              <a:spcBef>
                <a:spcPts val="0"/>
              </a:spcBef>
              <a:spcAft>
                <a:spcPts val="2100"/>
              </a:spcAft>
              <a:buClr>
                <a:schemeClr val="dk2"/>
              </a:buClr>
              <a:buSzPct val="100000"/>
              <a:buChar char="●"/>
              <a:defRPr sz="1900">
                <a:solidFill>
                  <a:schemeClr val="dk2"/>
                </a:solidFill>
              </a:defRPr>
            </a:lvl7pPr>
            <a:lvl8pPr lvl="7">
              <a:lnSpc>
                <a:spcPct val="115000"/>
              </a:lnSpc>
              <a:spcBef>
                <a:spcPts val="0"/>
              </a:spcBef>
              <a:spcAft>
                <a:spcPts val="2100"/>
              </a:spcAft>
              <a:buClr>
                <a:schemeClr val="dk2"/>
              </a:buClr>
              <a:buSzPct val="100000"/>
              <a:buChar char="○"/>
              <a:defRPr sz="1900">
                <a:solidFill>
                  <a:schemeClr val="dk2"/>
                </a:solidFill>
              </a:defRPr>
            </a:lvl8pPr>
            <a:lvl9pPr lvl="8">
              <a:lnSpc>
                <a:spcPct val="115000"/>
              </a:lnSpc>
              <a:spcBef>
                <a:spcPts val="0"/>
              </a:spcBef>
              <a:spcAft>
                <a:spcPts val="2100"/>
              </a:spcAft>
              <a:buClr>
                <a:schemeClr val="dk2"/>
              </a:buClr>
              <a:buSzPct val="100000"/>
              <a:buChar char="■"/>
              <a:defRPr sz="1900">
                <a:solidFill>
                  <a:schemeClr val="dk2"/>
                </a:solidFil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lIns="121900" tIns="121900" rIns="121900" bIns="121900" anchor="ctr" anchorCtr="0">
            <a:noAutofit/>
          </a:bodyPr>
          <a:lstStyle/>
          <a:p>
            <a:pPr lvl="0" algn="r">
              <a:spcBef>
                <a:spcPts val="0"/>
              </a:spcBef>
              <a:buNone/>
            </a:pPr>
            <a:fld id="{00000000-1234-1234-1234-123412341234}" type="slidenum">
              <a:rPr lang="en-US" sz="1300">
                <a:solidFill>
                  <a:schemeClr val="dk2"/>
                </a:solidFill>
              </a:rPr>
              <a:t>‹#›</a:t>
            </a:fld>
            <a:endParaRPr lang="en-US" sz="1300">
              <a:solidFill>
                <a:schemeClr val="dk2"/>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87772419"/>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978400"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u="none" strike="noStrike" cap="none" dirty="0" err="1">
                <a:solidFill>
                  <a:schemeClr val="lt2"/>
                </a:solidFill>
                <a:latin typeface="Times New Roman"/>
                <a:ea typeface="Times New Roman"/>
                <a:cs typeface="Times New Roman"/>
                <a:sym typeface="Times New Roman"/>
              </a:rPr>
              <a:t>Grammar</a:t>
            </a:r>
            <a:br>
              <a:rPr lang="pl-PL" dirty="0"/>
            </a:br>
            <a:r>
              <a:rPr lang="pl-PL" dirty="0"/>
              <a:t>A1</a:t>
            </a:r>
            <a:br>
              <a:rPr lang="pl-PL" dirty="0"/>
            </a:br>
            <a:r>
              <a:rPr lang="pl-PL" dirty="0" err="1"/>
              <a:t>comparative</a:t>
            </a:r>
            <a:r>
              <a:rPr lang="pl-PL" dirty="0"/>
              <a:t> &amp; </a:t>
            </a:r>
            <a:r>
              <a:rPr lang="pl-PL" dirty="0" err="1"/>
              <a:t>superlative</a:t>
            </a:r>
            <a:r>
              <a:rPr lang="pl-PL" dirty="0"/>
              <a:t> </a:t>
            </a:r>
            <a:r>
              <a:rPr lang="pl-PL" dirty="0" err="1"/>
              <a:t>adjectives</a:t>
            </a:r>
            <a:br>
              <a:rPr lang="pl-PL" dirty="0"/>
            </a:br>
            <a:endParaRPr sz="3800" b="1" u="none" strike="noStrike" cap="none" dirty="0">
              <a:solidFill>
                <a:schemeClr val="lt2"/>
              </a:solidFill>
              <a:latin typeface="Times New Roman"/>
              <a:ea typeface="Times New Roman"/>
              <a:cs typeface="Times New Roman"/>
              <a:sym typeface="Times New Roman"/>
            </a:endParaRPr>
          </a:p>
        </p:txBody>
      </p:sp>
      <p:sp>
        <p:nvSpPr>
          <p:cNvPr id="516" name="Google Shape;516;p72"/>
          <p:cNvSpPr txBox="1">
            <a:spLocks noGrp="1"/>
          </p:cNvSpPr>
          <p:nvPr>
            <p:ph type="subTitle" idx="1"/>
          </p:nvPr>
        </p:nvSpPr>
        <p:spPr>
          <a:xfrm>
            <a:off x="628654" y="4534278"/>
            <a:ext cx="4592145" cy="1130791"/>
          </a:xfrm>
          <a:prstGeom prst="rect">
            <a:avLst/>
          </a:prstGeom>
          <a:noFill/>
          <a:ln>
            <a:noFill/>
          </a:ln>
        </p:spPr>
        <p:txBody>
          <a:bodyPr spcFirstLastPara="1" wrap="square" lIns="0" tIns="0" rIns="0" bIns="0" anchor="t" anchorCtr="0">
            <a:noAutofit/>
          </a:bodyPr>
          <a:lstStyle/>
          <a:p>
            <a:pPr marL="0" marR="0" lvl="0" indent="0" algn="l" rtl="0">
              <a:lnSpc>
                <a:spcPct val="133333"/>
              </a:lnSpc>
              <a:spcBef>
                <a:spcPts val="0"/>
              </a:spcBef>
              <a:spcAft>
                <a:spcPts val="0"/>
              </a:spcAft>
              <a:buClr>
                <a:schemeClr val="lt2"/>
              </a:buClr>
              <a:buFont typeface="Arial"/>
              <a:buNone/>
            </a:pPr>
            <a:r>
              <a:rPr lang="pl-PL" sz="1800" b="0" i="0" u="none" strike="noStrike" cap="none" dirty="0" err="1">
                <a:solidFill>
                  <a:schemeClr val="lt2"/>
                </a:solidFill>
                <a:latin typeface="Arial"/>
                <a:ea typeface="Arial"/>
                <a:cs typeface="Arial"/>
                <a:sym typeface="Arial"/>
              </a:rPr>
              <a:t>Recommended</a:t>
            </a:r>
            <a:r>
              <a:rPr lang="pl-PL" sz="1800" b="0" i="0" u="none" strike="noStrike" cap="none" dirty="0">
                <a:solidFill>
                  <a:schemeClr val="lt2"/>
                </a:solidFill>
                <a:latin typeface="Arial"/>
                <a:ea typeface="Arial"/>
                <a:cs typeface="Arial"/>
                <a:sym typeface="Arial"/>
              </a:rPr>
              <a:t> for:</a:t>
            </a:r>
          </a:p>
          <a:p>
            <a:pPr marL="0" marR="0" lvl="0" indent="0" algn="l" rtl="0">
              <a:lnSpc>
                <a:spcPct val="133333"/>
              </a:lnSpc>
              <a:spcBef>
                <a:spcPts val="0"/>
              </a:spcBef>
              <a:spcAft>
                <a:spcPts val="0"/>
              </a:spcAft>
              <a:buClr>
                <a:schemeClr val="lt2"/>
              </a:buClr>
              <a:buFont typeface="Arial"/>
              <a:buNone/>
            </a:pPr>
            <a:r>
              <a:rPr lang="pl-PL" b="1" dirty="0"/>
              <a:t>Gold </a:t>
            </a:r>
            <a:r>
              <a:rPr lang="pl-PL" b="1" dirty="0" err="1"/>
              <a:t>Experience</a:t>
            </a:r>
            <a:endParaRPr lang="pl-PL" b="1" dirty="0"/>
          </a:p>
          <a:p>
            <a:pPr marL="0" marR="0" lvl="0" indent="0" algn="l" rtl="0">
              <a:lnSpc>
                <a:spcPct val="133333"/>
              </a:lnSpc>
              <a:spcBef>
                <a:spcPts val="0"/>
              </a:spcBef>
              <a:spcAft>
                <a:spcPts val="0"/>
              </a:spcAft>
              <a:buClr>
                <a:schemeClr val="lt2"/>
              </a:buClr>
              <a:buFont typeface="Arial"/>
              <a:buNone/>
            </a:pPr>
            <a:r>
              <a:rPr lang="pl-PL" b="1" dirty="0"/>
              <a:t>Focus</a:t>
            </a:r>
          </a:p>
          <a:p>
            <a:pPr marL="0" marR="0" lvl="0" indent="0" algn="l" rtl="0">
              <a:lnSpc>
                <a:spcPct val="133333"/>
              </a:lnSpc>
              <a:spcBef>
                <a:spcPts val="0"/>
              </a:spcBef>
              <a:spcAft>
                <a:spcPts val="0"/>
              </a:spcAft>
              <a:buClr>
                <a:schemeClr val="lt2"/>
              </a:buClr>
              <a:buFont typeface="Arial"/>
              <a:buNone/>
            </a:pPr>
            <a:r>
              <a:rPr lang="pl-PL" b="1" dirty="0"/>
              <a:t>High </a:t>
            </a:r>
            <a:r>
              <a:rPr lang="pl-PL" b="1" dirty="0" err="1"/>
              <a:t>Note</a:t>
            </a:r>
            <a:endParaRPr b="1" dirty="0"/>
          </a:p>
          <a:p>
            <a:pPr marL="0" marR="0" lvl="0" indent="0" algn="l" rtl="0">
              <a:lnSpc>
                <a:spcPct val="133333"/>
              </a:lnSpc>
              <a:spcBef>
                <a:spcPts val="0"/>
              </a:spcBef>
              <a:spcAft>
                <a:spcPts val="0"/>
              </a:spcAft>
              <a:buClr>
                <a:schemeClr val="lt2"/>
              </a:buClr>
              <a:buFont typeface="Arial"/>
              <a:buNone/>
            </a:pPr>
            <a:endParaRPr sz="1800" b="0" i="0" u="none" strike="noStrike" cap="none" dirty="0">
              <a:solidFill>
                <a:schemeClr val="lt2"/>
              </a:solidFill>
              <a:latin typeface="Arial"/>
              <a:ea typeface="Arial"/>
              <a:cs typeface="Arial"/>
              <a:sym typeface="Arial"/>
            </a:endParaRPr>
          </a:p>
        </p:txBody>
      </p:sp>
      <p:sp>
        <p:nvSpPr>
          <p:cNvPr id="517" name="Google Shape;517;p72"/>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Tree>
    <p:extLst>
      <p:ext uri="{BB962C8B-B14F-4D97-AF65-F5344CB8AC3E}">
        <p14:creationId xmlns:p14="http://schemas.microsoft.com/office/powerpoint/2010/main" val="1878522882"/>
      </p:ext>
    </p:extLst>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123055" y="104760"/>
            <a:ext cx="10685972"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dirty="0">
                <a:solidFill>
                  <a:srgbClr val="1C4587"/>
                </a:solidFill>
                <a:latin typeface="Open Sans"/>
                <a:ea typeface="Open Sans"/>
                <a:cs typeface="Open Sans"/>
                <a:sym typeface="Open Sans"/>
              </a:rPr>
              <a:t>Form: </a:t>
            </a:r>
            <a:r>
              <a:rPr lang="en-US" sz="4400" dirty="0">
                <a:solidFill>
                  <a:srgbClr val="1C4587"/>
                </a:solidFill>
                <a:latin typeface="Open Sans"/>
                <a:ea typeface="Open Sans"/>
                <a:cs typeface="Open Sans"/>
                <a:sym typeface="Open Sans"/>
              </a:rPr>
              <a:t>How do we make comparative and superlative adjectives?</a:t>
            </a:r>
            <a:endParaRPr lang="en-US" sz="4400" i="0" u="none" strike="noStrike" cap="none" dirty="0">
              <a:solidFill>
                <a:srgbClr val="1C4587"/>
              </a:solidFill>
              <a:latin typeface="Open Sans"/>
              <a:ea typeface="Open Sans"/>
              <a:cs typeface="Open Sans"/>
              <a:sym typeface="Open Sans"/>
            </a:endParaRPr>
          </a:p>
        </p:txBody>
      </p:sp>
      <p:graphicFrame>
        <p:nvGraphicFramePr>
          <p:cNvPr id="29" name="Table 28"/>
          <p:cNvGraphicFramePr>
            <a:graphicFrameLocks noGrp="1"/>
          </p:cNvGraphicFramePr>
          <p:nvPr>
            <p:extLst>
              <p:ext uri="{D42A27DB-BD31-4B8C-83A1-F6EECF244321}">
                <p14:modId xmlns:p14="http://schemas.microsoft.com/office/powerpoint/2010/main" val="2960223589"/>
              </p:ext>
            </p:extLst>
          </p:nvPr>
        </p:nvGraphicFramePr>
        <p:xfrm>
          <a:off x="279344" y="1416809"/>
          <a:ext cx="11256163" cy="3962400"/>
        </p:xfrm>
        <a:graphic>
          <a:graphicData uri="http://schemas.openxmlformats.org/drawingml/2006/table">
            <a:tbl>
              <a:tblPr firstRow="1" bandRow="1">
                <a:tableStyleId>{C3A2CA1F-3267-4498-8071-7EE1E42671EB}</a:tableStyleId>
              </a:tblPr>
              <a:tblGrid>
                <a:gridCol w="3143619">
                  <a:extLst>
                    <a:ext uri="{9D8B030D-6E8A-4147-A177-3AD203B41FA5}">
                      <a16:colId xmlns:a16="http://schemas.microsoft.com/office/drawing/2014/main" val="20000"/>
                    </a:ext>
                  </a:extLst>
                </a:gridCol>
                <a:gridCol w="2028136">
                  <a:extLst>
                    <a:ext uri="{9D8B030D-6E8A-4147-A177-3AD203B41FA5}">
                      <a16:colId xmlns:a16="http://schemas.microsoft.com/office/drawing/2014/main" val="20001"/>
                    </a:ext>
                  </a:extLst>
                </a:gridCol>
                <a:gridCol w="2028136">
                  <a:extLst>
                    <a:ext uri="{9D8B030D-6E8A-4147-A177-3AD203B41FA5}">
                      <a16:colId xmlns:a16="http://schemas.microsoft.com/office/drawing/2014/main" val="20002"/>
                    </a:ext>
                  </a:extLst>
                </a:gridCol>
                <a:gridCol w="2028136">
                  <a:extLst>
                    <a:ext uri="{9D8B030D-6E8A-4147-A177-3AD203B41FA5}">
                      <a16:colId xmlns:a16="http://schemas.microsoft.com/office/drawing/2014/main" val="20003"/>
                    </a:ext>
                  </a:extLst>
                </a:gridCol>
                <a:gridCol w="2028136">
                  <a:extLst>
                    <a:ext uri="{9D8B030D-6E8A-4147-A177-3AD203B41FA5}">
                      <a16:colId xmlns:a16="http://schemas.microsoft.com/office/drawing/2014/main" val="20004"/>
                    </a:ext>
                  </a:extLst>
                </a:gridCol>
              </a:tblGrid>
              <a:tr h="0">
                <a:tc>
                  <a:txBody>
                    <a:bodyPr/>
                    <a:lstStyle/>
                    <a:p>
                      <a:r>
                        <a:rPr lang="en-US" sz="1600" dirty="0">
                          <a:latin typeface="Open Sans" charset="0"/>
                          <a:ea typeface="Open Sans" charset="0"/>
                          <a:cs typeface="Open Sans" charset="0"/>
                        </a:rPr>
                        <a:t>types</a:t>
                      </a:r>
                      <a:r>
                        <a:rPr lang="en-US" sz="1600" baseline="0" dirty="0">
                          <a:latin typeface="Open Sans" charset="0"/>
                          <a:ea typeface="Open Sans" charset="0"/>
                          <a:cs typeface="Open Sans" charset="0"/>
                        </a:rPr>
                        <a:t> of adjectives</a:t>
                      </a:r>
                      <a:endParaRPr lang="en-GB" sz="1600" dirty="0">
                        <a:latin typeface="Open Sans" charset="0"/>
                        <a:ea typeface="Open Sans" charset="0"/>
                        <a:cs typeface="Open Sans" charset="0"/>
                      </a:endParaRPr>
                    </a:p>
                  </a:txBody>
                  <a:tcPr>
                    <a:lnR w="38100" cap="flat" cmpd="sng" algn="ctr">
                      <a:solidFill>
                        <a:schemeClr val="bg1"/>
                      </a:solidFill>
                      <a:prstDash val="solid"/>
                      <a:round/>
                      <a:headEnd type="none" w="med" len="med"/>
                      <a:tailEnd type="none" w="med" len="med"/>
                    </a:lnR>
                    <a:solidFill>
                      <a:srgbClr val="00A7E3"/>
                    </a:solidFill>
                  </a:tcPr>
                </a:tc>
                <a:tc gridSpan="2">
                  <a:txBody>
                    <a:bodyPr/>
                    <a:lstStyle/>
                    <a:p>
                      <a:r>
                        <a:rPr lang="en-US" sz="1600" dirty="0">
                          <a:latin typeface="Open Sans" charset="0"/>
                          <a:ea typeface="Open Sans" charset="0"/>
                          <a:cs typeface="Open Sans" charset="0"/>
                        </a:rPr>
                        <a:t>comparative adjectives</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0A7E3"/>
                    </a:solidFill>
                  </a:tcPr>
                </a:tc>
                <a:tc hMerge="1">
                  <a:txBody>
                    <a:bodyPr/>
                    <a:lstStyle/>
                    <a:p>
                      <a:endParaRPr lang="en-GB" sz="1600" dirty="0">
                        <a:latin typeface="Open Sans" charset="0"/>
                        <a:ea typeface="Open Sans" charset="0"/>
                        <a:cs typeface="Open Sans" charset="0"/>
                      </a:endParaRPr>
                    </a:p>
                  </a:txBody>
                  <a:tcPr>
                    <a:solidFill>
                      <a:srgbClr val="00A7E3"/>
                    </a:solidFill>
                  </a:tcPr>
                </a:tc>
                <a:tc gridSpan="2">
                  <a:txBody>
                    <a:bodyPr/>
                    <a:lstStyle/>
                    <a:p>
                      <a:r>
                        <a:rPr lang="en-US" sz="1600" dirty="0">
                          <a:latin typeface="Open Sans" charset="0"/>
                          <a:ea typeface="Open Sans" charset="0"/>
                          <a:cs typeface="Open Sans" charset="0"/>
                        </a:rPr>
                        <a:t>superlative adjectives</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rgbClr val="00A7E3"/>
                    </a:solidFill>
                  </a:tcPr>
                </a:tc>
                <a:tc hMerge="1">
                  <a:txBody>
                    <a:bodyPr/>
                    <a:lstStyle/>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rgbClr val="00A7E3"/>
                    </a:solidFill>
                  </a:tcPr>
                </a:tc>
                <a:extLst>
                  <a:ext uri="{0D108BD9-81ED-4DB2-BD59-A6C34878D82A}">
                    <a16:rowId xmlns:a16="http://schemas.microsoft.com/office/drawing/2014/main" val="10000"/>
                  </a:ext>
                </a:extLst>
              </a:tr>
              <a:tr h="213578">
                <a:tc>
                  <a:txBody>
                    <a:bodyPr/>
                    <a:lstStyle/>
                    <a:p>
                      <a:r>
                        <a:rPr lang="en-US" sz="1600" dirty="0">
                          <a:solidFill>
                            <a:srgbClr val="002060"/>
                          </a:solidFill>
                          <a:latin typeface="Open Sans" charset="0"/>
                          <a:ea typeface="Open Sans" charset="0"/>
                          <a:cs typeface="Open Sans" charset="0"/>
                        </a:rPr>
                        <a:t>short</a:t>
                      </a:r>
                      <a:r>
                        <a:rPr lang="en-US" sz="1600" baseline="0" dirty="0">
                          <a:solidFill>
                            <a:srgbClr val="002060"/>
                          </a:solidFill>
                          <a:latin typeface="Open Sans" charset="0"/>
                          <a:ea typeface="Open Sans" charset="0"/>
                          <a:cs typeface="Open Sans" charset="0"/>
                        </a:rPr>
                        <a:t> adjectives (one syllable)</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shorter</a:t>
                      </a:r>
                      <a:r>
                        <a:rPr lang="en-US" sz="1600" baseline="0" dirty="0">
                          <a:latin typeface="Open Sans" charset="0"/>
                          <a:ea typeface="Open Sans" charset="0"/>
                          <a:cs typeface="Open Sans" charset="0"/>
                        </a:rPr>
                        <a:t> </a:t>
                      </a:r>
                      <a:r>
                        <a:rPr lang="en-US" sz="1600" dirty="0">
                          <a:latin typeface="Open Sans" charset="0"/>
                          <a:ea typeface="Open Sans" charset="0"/>
                          <a:cs typeface="Open Sans" charset="0"/>
                        </a:rPr>
                        <a:t>(short)</a:t>
                      </a:r>
                    </a:p>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a:t>
                      </a:r>
                      <a:r>
                        <a:rPr lang="en-US" sz="1600" b="1" baseline="0" dirty="0">
                          <a:solidFill>
                            <a:srgbClr val="002060"/>
                          </a:solidFill>
                          <a:latin typeface="Open Sans" charset="0"/>
                          <a:ea typeface="Open Sans" charset="0"/>
                          <a:cs typeface="Open Sans" charset="0"/>
                        </a:rPr>
                        <a:t> -</a:t>
                      </a:r>
                      <a:r>
                        <a:rPr lang="en-US" sz="1600" b="1" i="1" baseline="0" dirty="0" err="1">
                          <a:solidFill>
                            <a:srgbClr val="002060"/>
                          </a:solidFill>
                          <a:latin typeface="Open Sans" charset="0"/>
                          <a:ea typeface="Open Sans" charset="0"/>
                          <a:cs typeface="Open Sans" charset="0"/>
                        </a:rPr>
                        <a:t>er</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tc>
                  <a:txBody>
                    <a:bodyPr/>
                    <a:lstStyle/>
                    <a:p>
                      <a:r>
                        <a:rPr lang="en-US" sz="1600" dirty="0">
                          <a:latin typeface="Open Sans" charset="0"/>
                          <a:ea typeface="Open Sans" charset="0"/>
                          <a:cs typeface="Open Sans" charset="0"/>
                        </a:rPr>
                        <a:t>the smallest (small)</a:t>
                      </a:r>
                    </a:p>
                  </a:txBody>
                  <a:tcPr>
                    <a:solidFill>
                      <a:schemeClr val="accent5">
                        <a:lumMod val="40000"/>
                        <a:lumOff val="60000"/>
                        <a:alpha val="50000"/>
                      </a:schemeClr>
                    </a:solidFill>
                  </a:tcPr>
                </a:tc>
                <a:tc>
                  <a:txBody>
                    <a:bodyPr/>
                    <a:lstStyle/>
                    <a:p>
                      <a:r>
                        <a:rPr lang="en-US" sz="1600" b="1" i="1" dirty="0">
                          <a:solidFill>
                            <a:srgbClr val="002060"/>
                          </a:solidFill>
                          <a:latin typeface="Open Sans" charset="0"/>
                          <a:ea typeface="Open Sans" charset="0"/>
                          <a:cs typeface="Open Sans" charset="0"/>
                        </a:rPr>
                        <a:t>the</a:t>
                      </a:r>
                      <a:r>
                        <a:rPr lang="en-US" sz="1600" b="1" dirty="0">
                          <a:solidFill>
                            <a:srgbClr val="002060"/>
                          </a:solidFill>
                          <a:latin typeface="Open Sans" charset="0"/>
                          <a:ea typeface="Open Sans" charset="0"/>
                          <a:cs typeface="Open Sans" charset="0"/>
                        </a:rPr>
                        <a:t> + -</a:t>
                      </a:r>
                      <a:r>
                        <a:rPr lang="en-US" sz="1600" b="1" i="1" dirty="0" err="1">
                          <a:solidFill>
                            <a:srgbClr val="002060"/>
                          </a:solidFill>
                          <a:latin typeface="Open Sans" charset="0"/>
                          <a:ea typeface="Open Sans" charset="0"/>
                          <a:cs typeface="Open Sans" charset="0"/>
                        </a:rPr>
                        <a:t>est</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1"/>
                  </a:ext>
                </a:extLst>
              </a:tr>
              <a:tr h="213578">
                <a:tc>
                  <a:txBody>
                    <a:bodyPr/>
                    <a:lstStyle/>
                    <a:p>
                      <a:r>
                        <a:rPr lang="en-US" sz="1600" baseline="0" dirty="0">
                          <a:solidFill>
                            <a:srgbClr val="002060"/>
                          </a:solidFill>
                          <a:latin typeface="Open Sans" charset="0"/>
                          <a:ea typeface="Open Sans" charset="0"/>
                          <a:cs typeface="Open Sans" charset="0"/>
                        </a:rPr>
                        <a:t>one syllable adjectives ending in a vowel and then a consonant</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bigger (big)</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double consonant   + -</a:t>
                      </a:r>
                      <a:r>
                        <a:rPr lang="en-US" sz="1600" b="1" i="1" dirty="0" err="1">
                          <a:solidFill>
                            <a:srgbClr val="002060"/>
                          </a:solidFill>
                          <a:latin typeface="Open Sans" charset="0"/>
                          <a:ea typeface="Open Sans" charset="0"/>
                          <a:cs typeface="Open Sans" charset="0"/>
                        </a:rPr>
                        <a:t>er</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tc>
                  <a:txBody>
                    <a:bodyPr/>
                    <a:lstStyle/>
                    <a:p>
                      <a:r>
                        <a:rPr lang="en-US" sz="1600" dirty="0">
                          <a:latin typeface="Open Sans" charset="0"/>
                          <a:ea typeface="Open Sans" charset="0"/>
                          <a:cs typeface="Open Sans" charset="0"/>
                        </a:rPr>
                        <a:t>the biggest (big)</a:t>
                      </a:r>
                      <a:endParaRPr lang="en-GB" sz="1600" dirty="0">
                        <a:latin typeface="Open Sans" charset="0"/>
                        <a:ea typeface="Open Sans" charset="0"/>
                        <a:cs typeface="Open Sans" charset="0"/>
                      </a:endParaRPr>
                    </a:p>
                  </a:txBody>
                  <a:tcPr>
                    <a:solidFill>
                      <a:schemeClr val="accent5">
                        <a:lumMod val="40000"/>
                        <a:lumOff val="60000"/>
                        <a:alpha val="50000"/>
                      </a:schemeClr>
                    </a:solidFill>
                  </a:tcPr>
                </a:tc>
                <a:tc>
                  <a:txBody>
                    <a:bodyPr/>
                    <a:lstStyle/>
                    <a:p>
                      <a:r>
                        <a:rPr lang="en-US" sz="1600" b="1" i="1" dirty="0">
                          <a:solidFill>
                            <a:srgbClr val="002060"/>
                          </a:solidFill>
                          <a:latin typeface="Open Sans" charset="0"/>
                          <a:ea typeface="Open Sans" charset="0"/>
                          <a:cs typeface="Open Sans" charset="0"/>
                        </a:rPr>
                        <a:t>the</a:t>
                      </a:r>
                      <a:r>
                        <a:rPr lang="en-US" sz="1600" b="1" dirty="0">
                          <a:solidFill>
                            <a:srgbClr val="002060"/>
                          </a:solidFill>
                          <a:latin typeface="Open Sans" charset="0"/>
                          <a:ea typeface="Open Sans" charset="0"/>
                          <a:cs typeface="Open Sans" charset="0"/>
                        </a:rPr>
                        <a:t> + double consonant</a:t>
                      </a:r>
                      <a:r>
                        <a:rPr lang="en-US" sz="1600" b="1" baseline="0" dirty="0">
                          <a:solidFill>
                            <a:srgbClr val="002060"/>
                          </a:solidFill>
                          <a:latin typeface="Open Sans" charset="0"/>
                          <a:ea typeface="Open Sans" charset="0"/>
                          <a:cs typeface="Open Sans" charset="0"/>
                        </a:rPr>
                        <a:t> + -</a:t>
                      </a:r>
                      <a:r>
                        <a:rPr lang="en-US" sz="1600" b="1" i="1" baseline="0" dirty="0" err="1">
                          <a:solidFill>
                            <a:srgbClr val="002060"/>
                          </a:solidFill>
                          <a:latin typeface="Open Sans" charset="0"/>
                          <a:ea typeface="Open Sans" charset="0"/>
                          <a:cs typeface="Open Sans" charset="0"/>
                        </a:rPr>
                        <a:t>est</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2"/>
                  </a:ext>
                </a:extLst>
              </a:tr>
              <a:tr h="213578">
                <a:tc>
                  <a:txBody>
                    <a:bodyPr/>
                    <a:lstStyle/>
                    <a:p>
                      <a:r>
                        <a:rPr lang="en-US" sz="1600" baseline="0" dirty="0">
                          <a:solidFill>
                            <a:srgbClr val="002060"/>
                          </a:solidFill>
                          <a:latin typeface="Open Sans" charset="0"/>
                          <a:ea typeface="Open Sans" charset="0"/>
                          <a:cs typeface="Open Sans" charset="0"/>
                        </a:rPr>
                        <a:t>two syllable adjectives ending in </a:t>
                      </a:r>
                    </a:p>
                    <a:p>
                      <a:r>
                        <a:rPr lang="en-US" sz="1600" baseline="0" dirty="0">
                          <a:solidFill>
                            <a:srgbClr val="002060"/>
                          </a:solidFill>
                          <a:latin typeface="Open Sans" charset="0"/>
                          <a:ea typeface="Open Sans" charset="0"/>
                          <a:cs typeface="Open Sans" charset="0"/>
                        </a:rPr>
                        <a:t>-</a:t>
                      </a:r>
                      <a:r>
                        <a:rPr lang="en-US" sz="1600" i="1" baseline="0" dirty="0">
                          <a:solidFill>
                            <a:srgbClr val="002060"/>
                          </a:solidFill>
                          <a:latin typeface="Open Sans" charset="0"/>
                          <a:ea typeface="Open Sans" charset="0"/>
                          <a:cs typeface="Open Sans" charset="0"/>
                        </a:rPr>
                        <a:t>y</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friendlier (friendly)</a:t>
                      </a:r>
                    </a:p>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delete</a:t>
                      </a:r>
                      <a:r>
                        <a:rPr lang="en-US" sz="1600" b="1" baseline="0" dirty="0">
                          <a:solidFill>
                            <a:srgbClr val="002060"/>
                          </a:solidFill>
                          <a:latin typeface="Open Sans" charset="0"/>
                          <a:ea typeface="Open Sans" charset="0"/>
                          <a:cs typeface="Open Sans" charset="0"/>
                        </a:rPr>
                        <a:t> -</a:t>
                      </a:r>
                      <a:r>
                        <a:rPr lang="en-US" sz="1600" b="1" i="1" baseline="0" dirty="0">
                          <a:solidFill>
                            <a:srgbClr val="002060"/>
                          </a:solidFill>
                          <a:latin typeface="Open Sans" charset="0"/>
                          <a:ea typeface="Open Sans" charset="0"/>
                          <a:cs typeface="Open Sans" charset="0"/>
                        </a:rPr>
                        <a:t>y</a:t>
                      </a:r>
                      <a:r>
                        <a:rPr lang="en-US" sz="1600" b="1" baseline="0" dirty="0">
                          <a:solidFill>
                            <a:srgbClr val="002060"/>
                          </a:solidFill>
                          <a:latin typeface="Open Sans" charset="0"/>
                          <a:ea typeface="Open Sans" charset="0"/>
                          <a:cs typeface="Open Sans" charset="0"/>
                        </a:rPr>
                        <a:t> + -</a:t>
                      </a:r>
                      <a:r>
                        <a:rPr lang="en-US" sz="1600" b="1" i="1" baseline="0" dirty="0" err="1">
                          <a:solidFill>
                            <a:srgbClr val="002060"/>
                          </a:solidFill>
                          <a:latin typeface="Open Sans" charset="0"/>
                          <a:ea typeface="Open Sans" charset="0"/>
                          <a:cs typeface="Open Sans" charset="0"/>
                        </a:rPr>
                        <a:t>ier</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tc>
                  <a:txBody>
                    <a:bodyPr/>
                    <a:lstStyle/>
                    <a:p>
                      <a:r>
                        <a:rPr lang="en-US" sz="1600" dirty="0">
                          <a:latin typeface="Open Sans" charset="0"/>
                          <a:ea typeface="Open Sans" charset="0"/>
                          <a:cs typeface="Open Sans" charset="0"/>
                        </a:rPr>
                        <a:t>the happiest (happy)</a:t>
                      </a:r>
                    </a:p>
                  </a:txBody>
                  <a:tcPr>
                    <a:solidFill>
                      <a:schemeClr val="accent5">
                        <a:lumMod val="40000"/>
                        <a:lumOff val="60000"/>
                        <a:alpha val="50000"/>
                      </a:schemeClr>
                    </a:solidFill>
                  </a:tcPr>
                </a:tc>
                <a:tc>
                  <a:txBody>
                    <a:bodyPr/>
                    <a:lstStyle/>
                    <a:p>
                      <a:r>
                        <a:rPr lang="en-US" sz="1600" b="1" i="1" dirty="0">
                          <a:solidFill>
                            <a:srgbClr val="002060"/>
                          </a:solidFill>
                          <a:latin typeface="Open Sans" charset="0"/>
                          <a:ea typeface="Open Sans" charset="0"/>
                          <a:cs typeface="Open Sans" charset="0"/>
                        </a:rPr>
                        <a:t>the</a:t>
                      </a:r>
                      <a:r>
                        <a:rPr lang="en-US" sz="1600" b="1" dirty="0">
                          <a:solidFill>
                            <a:srgbClr val="002060"/>
                          </a:solidFill>
                          <a:latin typeface="Open Sans" charset="0"/>
                          <a:ea typeface="Open Sans" charset="0"/>
                          <a:cs typeface="Open Sans" charset="0"/>
                        </a:rPr>
                        <a:t> + delete -</a:t>
                      </a:r>
                      <a:r>
                        <a:rPr lang="en-US" sz="1600" b="1" i="1" dirty="0">
                          <a:solidFill>
                            <a:srgbClr val="002060"/>
                          </a:solidFill>
                          <a:latin typeface="Open Sans" charset="0"/>
                          <a:ea typeface="Open Sans" charset="0"/>
                          <a:cs typeface="Open Sans" charset="0"/>
                        </a:rPr>
                        <a:t>y</a:t>
                      </a:r>
                      <a:r>
                        <a:rPr lang="en-US" sz="1600" b="1" dirty="0">
                          <a:solidFill>
                            <a:srgbClr val="002060"/>
                          </a:solidFill>
                          <a:latin typeface="Open Sans" charset="0"/>
                          <a:ea typeface="Open Sans" charset="0"/>
                          <a:cs typeface="Open Sans" charset="0"/>
                        </a:rPr>
                        <a:t> +</a:t>
                      </a:r>
                    </a:p>
                    <a:p>
                      <a:r>
                        <a:rPr lang="en-US" sz="1600" b="1" dirty="0">
                          <a:solidFill>
                            <a:srgbClr val="002060"/>
                          </a:solidFill>
                          <a:latin typeface="Open Sans" charset="0"/>
                          <a:ea typeface="Open Sans" charset="0"/>
                          <a:cs typeface="Open Sans" charset="0"/>
                        </a:rPr>
                        <a:t>-</a:t>
                      </a:r>
                      <a:r>
                        <a:rPr lang="en-US" sz="1600" b="1" i="1" dirty="0" err="1">
                          <a:solidFill>
                            <a:srgbClr val="002060"/>
                          </a:solidFill>
                          <a:latin typeface="Open Sans" charset="0"/>
                          <a:ea typeface="Open Sans" charset="0"/>
                          <a:cs typeface="Open Sans" charset="0"/>
                        </a:rPr>
                        <a:t>est</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3"/>
                  </a:ext>
                </a:extLst>
              </a:tr>
              <a:tr h="213578">
                <a:tc>
                  <a:txBody>
                    <a:bodyPr/>
                    <a:lstStyle/>
                    <a:p>
                      <a:r>
                        <a:rPr lang="en-US" sz="1600" baseline="0" dirty="0">
                          <a:solidFill>
                            <a:srgbClr val="002060"/>
                          </a:solidFill>
                          <a:latin typeface="Open Sans" charset="0"/>
                          <a:ea typeface="Open Sans" charset="0"/>
                          <a:cs typeface="Open Sans" charset="0"/>
                        </a:rPr>
                        <a:t>long adjectives (more than two syllables)</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more intelligent</a:t>
                      </a:r>
                      <a:r>
                        <a:rPr lang="en-US" sz="1600" baseline="0" dirty="0">
                          <a:latin typeface="Open Sans" charset="0"/>
                          <a:ea typeface="Open Sans" charset="0"/>
                          <a:cs typeface="Open Sans" charset="0"/>
                        </a:rPr>
                        <a:t> (intelligent)</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i="1" dirty="0">
                          <a:solidFill>
                            <a:srgbClr val="002060"/>
                          </a:solidFill>
                          <a:latin typeface="Open Sans" charset="0"/>
                          <a:ea typeface="Open Sans" charset="0"/>
                          <a:cs typeface="Open Sans" charset="0"/>
                        </a:rPr>
                        <a:t>more</a:t>
                      </a:r>
                      <a:r>
                        <a:rPr lang="en-US" sz="1600" b="1" dirty="0">
                          <a:solidFill>
                            <a:srgbClr val="002060"/>
                          </a:solidFill>
                          <a:latin typeface="Open Sans" charset="0"/>
                          <a:ea typeface="Open Sans" charset="0"/>
                          <a:cs typeface="Open Sans" charset="0"/>
                        </a:rPr>
                        <a:t> + adjective</a:t>
                      </a:r>
                      <a:endParaRPr lang="en-GB" sz="1600" b="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tc>
                  <a:txBody>
                    <a:bodyPr/>
                    <a:lstStyle/>
                    <a:p>
                      <a:r>
                        <a:rPr lang="en-US" sz="1600" dirty="0">
                          <a:latin typeface="Open Sans" charset="0"/>
                          <a:ea typeface="Open Sans" charset="0"/>
                          <a:cs typeface="Open Sans" charset="0"/>
                        </a:rPr>
                        <a:t>the most intelligent (intelligent)</a:t>
                      </a:r>
                      <a:endParaRPr lang="en-GB" sz="1600" dirty="0">
                        <a:latin typeface="Open Sans" charset="0"/>
                        <a:ea typeface="Open Sans" charset="0"/>
                        <a:cs typeface="Open Sans" charset="0"/>
                      </a:endParaRPr>
                    </a:p>
                  </a:txBody>
                  <a:tcPr>
                    <a:solidFill>
                      <a:schemeClr val="accent5">
                        <a:lumMod val="40000"/>
                        <a:lumOff val="60000"/>
                        <a:alpha val="50000"/>
                      </a:schemeClr>
                    </a:solidFill>
                  </a:tcPr>
                </a:tc>
                <a:tc>
                  <a:txBody>
                    <a:bodyPr/>
                    <a:lstStyle/>
                    <a:p>
                      <a:r>
                        <a:rPr lang="en-US" sz="1600" b="1" i="1" dirty="0">
                          <a:solidFill>
                            <a:srgbClr val="002060"/>
                          </a:solidFill>
                          <a:latin typeface="Open Sans" charset="0"/>
                          <a:ea typeface="Open Sans" charset="0"/>
                          <a:cs typeface="Open Sans" charset="0"/>
                        </a:rPr>
                        <a:t>the most </a:t>
                      </a:r>
                      <a:r>
                        <a:rPr lang="en-US" sz="1600" b="1" dirty="0">
                          <a:solidFill>
                            <a:srgbClr val="002060"/>
                          </a:solidFill>
                          <a:latin typeface="Open Sans" charset="0"/>
                          <a:ea typeface="Open Sans" charset="0"/>
                          <a:cs typeface="Open Sans" charset="0"/>
                        </a:rPr>
                        <a:t>+ adjective</a:t>
                      </a:r>
                      <a:endParaRPr lang="en-GB" sz="1600" b="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4"/>
                  </a:ext>
                </a:extLst>
              </a:tr>
              <a:tr h="213578">
                <a:tc>
                  <a:txBody>
                    <a:bodyPr/>
                    <a:lstStyle/>
                    <a:p>
                      <a:r>
                        <a:rPr lang="en-US" sz="1600" baseline="0" dirty="0">
                          <a:solidFill>
                            <a:srgbClr val="002060"/>
                          </a:solidFill>
                          <a:latin typeface="Open Sans" charset="0"/>
                          <a:ea typeface="Open Sans" charset="0"/>
                          <a:cs typeface="Open Sans" charset="0"/>
                        </a:rPr>
                        <a:t>irregular adjectives</a:t>
                      </a:r>
                    </a:p>
                    <a:p>
                      <a:endParaRPr lang="en-US" sz="1600" baseline="0" dirty="0">
                        <a:solidFill>
                          <a:srgbClr val="002060"/>
                        </a:solidFill>
                        <a:latin typeface="Open Sans" charset="0"/>
                        <a:ea typeface="Open Sans" charset="0"/>
                        <a:cs typeface="Open Sans" charset="0"/>
                      </a:endParaRP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better (good)</a:t>
                      </a:r>
                    </a:p>
                    <a:p>
                      <a:r>
                        <a:rPr lang="en-US" sz="1600" dirty="0">
                          <a:latin typeface="Open Sans" charset="0"/>
                          <a:ea typeface="Open Sans" charset="0"/>
                          <a:cs typeface="Open Sans" charset="0"/>
                        </a:rPr>
                        <a:t>worse (bad)</a:t>
                      </a:r>
                    </a:p>
                    <a:p>
                      <a:r>
                        <a:rPr lang="en-US" sz="1600" dirty="0">
                          <a:latin typeface="Open Sans" charset="0"/>
                          <a:ea typeface="Open Sans" charset="0"/>
                          <a:cs typeface="Open Sans" charset="0"/>
                        </a:rPr>
                        <a:t>further (far)</a:t>
                      </a: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no rule</a:t>
                      </a:r>
                      <a:endParaRPr lang="en-GB" sz="1600" b="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tc>
                  <a:txBody>
                    <a:bodyPr/>
                    <a:lstStyle/>
                    <a:p>
                      <a:r>
                        <a:rPr lang="en-US" sz="1600" dirty="0">
                          <a:latin typeface="Open Sans" charset="0"/>
                          <a:ea typeface="Open Sans" charset="0"/>
                          <a:cs typeface="Open Sans" charset="0"/>
                        </a:rPr>
                        <a:t>the best (good)</a:t>
                      </a:r>
                    </a:p>
                    <a:p>
                      <a:r>
                        <a:rPr lang="en-US" sz="1600" dirty="0">
                          <a:latin typeface="Open Sans" charset="0"/>
                          <a:ea typeface="Open Sans" charset="0"/>
                          <a:cs typeface="Open Sans" charset="0"/>
                        </a:rPr>
                        <a:t>the worst (bad)</a:t>
                      </a:r>
                    </a:p>
                    <a:p>
                      <a:r>
                        <a:rPr lang="en-US" sz="1600" dirty="0">
                          <a:latin typeface="Open Sans" charset="0"/>
                          <a:ea typeface="Open Sans" charset="0"/>
                          <a:cs typeface="Open Sans" charset="0"/>
                        </a:rPr>
                        <a:t>the furthest (far)</a:t>
                      </a:r>
                    </a:p>
                  </a:txBody>
                  <a:tcPr>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no rule</a:t>
                      </a:r>
                      <a:endParaRPr lang="en-GB" sz="1600" b="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5"/>
                  </a:ext>
                </a:extLst>
              </a:tr>
            </a:tbl>
          </a:graphicData>
        </a:graphic>
      </p:graphicFrame>
      <p:sp>
        <p:nvSpPr>
          <p:cNvPr id="3" name="Rectangle 2"/>
          <p:cNvSpPr/>
          <p:nvPr/>
        </p:nvSpPr>
        <p:spPr>
          <a:xfrm>
            <a:off x="3315748" y="5350650"/>
            <a:ext cx="4040870" cy="892552"/>
          </a:xfrm>
          <a:prstGeom prst="rect">
            <a:avLst/>
          </a:prstGeom>
        </p:spPr>
        <p:txBody>
          <a:bodyPr wrap="square">
            <a:spAutoFit/>
          </a:bodyPr>
          <a:lstStyle/>
          <a:p>
            <a:r>
              <a:rPr lang="en-US" sz="2000" b="1" dirty="0">
                <a:solidFill>
                  <a:srgbClr val="002060"/>
                </a:solidFill>
                <a:latin typeface="Open Sans" charset="0"/>
                <a:ea typeface="Open Sans" charset="0"/>
                <a:cs typeface="Open Sans" charset="0"/>
              </a:rPr>
              <a:t>comparative adjective + </a:t>
            </a:r>
            <a:r>
              <a:rPr lang="en-US" sz="2000" b="1" i="1" dirty="0">
                <a:solidFill>
                  <a:srgbClr val="002060"/>
                </a:solidFill>
                <a:latin typeface="Open Sans" charset="0"/>
                <a:ea typeface="Open Sans" charset="0"/>
                <a:cs typeface="Open Sans" charset="0"/>
              </a:rPr>
              <a:t>than</a:t>
            </a:r>
            <a:r>
              <a:rPr lang="en-US" sz="2000" b="1" dirty="0">
                <a:solidFill>
                  <a:srgbClr val="002060"/>
                </a:solidFill>
                <a:latin typeface="Open Sans" charset="0"/>
                <a:ea typeface="Open Sans" charset="0"/>
                <a:cs typeface="Open Sans" charset="0"/>
              </a:rPr>
              <a:t>…</a:t>
            </a:r>
          </a:p>
          <a:p>
            <a:r>
              <a:rPr lang="en-US" sz="1600" b="1" dirty="0">
                <a:solidFill>
                  <a:srgbClr val="00B0F0"/>
                </a:solidFill>
                <a:latin typeface="Open Sans" charset="0"/>
                <a:ea typeface="Open Sans" charset="0"/>
                <a:cs typeface="Open Sans" charset="0"/>
              </a:rPr>
              <a:t>e.g. My sister’s dog is bigger than my dog.</a:t>
            </a:r>
            <a:endParaRPr lang="en-GB" sz="1600" b="1" dirty="0">
              <a:solidFill>
                <a:srgbClr val="00B0F0"/>
              </a:solidFill>
              <a:latin typeface="Open Sans" charset="0"/>
              <a:ea typeface="Open Sans" charset="0"/>
              <a:cs typeface="Open Sans" charset="0"/>
            </a:endParaRPr>
          </a:p>
        </p:txBody>
      </p:sp>
      <p:sp>
        <p:nvSpPr>
          <p:cNvPr id="23" name="Pentagon 22"/>
          <p:cNvSpPr/>
          <p:nvPr/>
        </p:nvSpPr>
        <p:spPr>
          <a:xfrm>
            <a:off x="10558310" y="5718850"/>
            <a:ext cx="1472778" cy="892552"/>
          </a:xfrm>
          <a:prstGeom prst="homePlate">
            <a:avLst/>
          </a:prstGeom>
          <a:solidFill>
            <a:srgbClr val="00A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dirty="0">
                <a:latin typeface="Open Sans"/>
                <a:ea typeface="Open Sans"/>
                <a:cs typeface="Open Sans"/>
                <a:sym typeface="Open Sans"/>
              </a:rPr>
              <a:t>Let’s </a:t>
            </a:r>
            <a:r>
              <a:rPr lang="en-US" sz="1600" dirty="0" err="1">
                <a:latin typeface="Open Sans"/>
                <a:ea typeface="Open Sans"/>
                <a:cs typeface="Open Sans"/>
                <a:sym typeface="Open Sans"/>
              </a:rPr>
              <a:t>practise</a:t>
            </a:r>
            <a:r>
              <a:rPr lang="en-US" sz="1600" dirty="0">
                <a:latin typeface="Open Sans"/>
                <a:ea typeface="Open Sans"/>
                <a:cs typeface="Open Sans"/>
                <a:sym typeface="Open Sans"/>
              </a:rPr>
              <a:t>!</a:t>
            </a:r>
          </a:p>
        </p:txBody>
      </p:sp>
      <p:sp>
        <p:nvSpPr>
          <p:cNvPr id="12" name="Rounded Rectangular Callout 11"/>
          <p:cNvSpPr/>
          <p:nvPr/>
        </p:nvSpPr>
        <p:spPr>
          <a:xfrm>
            <a:off x="279342" y="5217308"/>
            <a:ext cx="2759280" cy="607756"/>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The rules are very similar for both.</a:t>
            </a:r>
          </a:p>
        </p:txBody>
      </p:sp>
      <p:sp>
        <p:nvSpPr>
          <p:cNvPr id="13" name="Arc 12"/>
          <p:cNvSpPr/>
          <p:nvPr/>
        </p:nvSpPr>
        <p:spPr>
          <a:xfrm rot="18766019" flipV="1">
            <a:off x="194532" y="4229495"/>
            <a:ext cx="2089380" cy="2242311"/>
          </a:xfrm>
          <a:prstGeom prst="arc">
            <a:avLst>
              <a:gd name="adj1" fmla="val 18967117"/>
              <a:gd name="adj2" fmla="val 2098435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14" name="Rounded Rectangular Callout 13"/>
          <p:cNvSpPr/>
          <p:nvPr/>
        </p:nvSpPr>
        <p:spPr>
          <a:xfrm>
            <a:off x="8717954" y="727769"/>
            <a:ext cx="1636209" cy="607756"/>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Don’t forget </a:t>
            </a:r>
            <a:r>
              <a:rPr lang="en-US" sz="1600" i="1" dirty="0">
                <a:solidFill>
                  <a:schemeClr val="bg1"/>
                </a:solidFill>
                <a:latin typeface="Open Sans" charset="0"/>
                <a:ea typeface="Open Sans" charset="0"/>
                <a:cs typeface="Open Sans" charset="0"/>
                <a:sym typeface="Open Sans"/>
              </a:rPr>
              <a:t>the!</a:t>
            </a:r>
            <a:endParaRPr lang="en-US" sz="1600" dirty="0">
              <a:solidFill>
                <a:schemeClr val="bg1"/>
              </a:solidFill>
              <a:latin typeface="Open Sans" charset="0"/>
              <a:ea typeface="Open Sans" charset="0"/>
              <a:cs typeface="Open Sans" charset="0"/>
              <a:sym typeface="Open Sans"/>
            </a:endParaRPr>
          </a:p>
        </p:txBody>
      </p:sp>
      <p:sp>
        <p:nvSpPr>
          <p:cNvPr id="15" name="Arc 14"/>
          <p:cNvSpPr/>
          <p:nvPr/>
        </p:nvSpPr>
        <p:spPr>
          <a:xfrm rot="12250277" flipV="1">
            <a:off x="7071962" y="980049"/>
            <a:ext cx="3689289" cy="1786684"/>
          </a:xfrm>
          <a:prstGeom prst="arc">
            <a:avLst>
              <a:gd name="adj1" fmla="val 18064411"/>
              <a:gd name="adj2" fmla="val 166554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16" name="Rounded Rectangular Callout 15"/>
          <p:cNvSpPr/>
          <p:nvPr/>
        </p:nvSpPr>
        <p:spPr>
          <a:xfrm>
            <a:off x="7356618" y="5119976"/>
            <a:ext cx="2997545" cy="1223773"/>
          </a:xfrm>
          <a:prstGeom prst="wedgeRoundRectCallout">
            <a:avLst>
              <a:gd name="adj1" fmla="val 28603"/>
              <a:gd name="adj2" fmla="val -60900"/>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We often use expressions like </a:t>
            </a:r>
            <a:r>
              <a:rPr lang="en-US" sz="1600" i="1" dirty="0">
                <a:solidFill>
                  <a:schemeClr val="bg1"/>
                </a:solidFill>
                <a:latin typeface="Open Sans" charset="0"/>
                <a:ea typeface="Open Sans" charset="0"/>
                <a:cs typeface="Open Sans" charset="0"/>
                <a:sym typeface="Open Sans"/>
              </a:rPr>
              <a:t>in the world, in the school, in the class, in the shop </a:t>
            </a:r>
            <a:r>
              <a:rPr lang="en-US" sz="1600" dirty="0">
                <a:solidFill>
                  <a:schemeClr val="bg1"/>
                </a:solidFill>
                <a:latin typeface="Open Sans" charset="0"/>
                <a:ea typeface="Open Sans" charset="0"/>
                <a:cs typeface="Open Sans" charset="0"/>
                <a:sym typeface="Open Sans"/>
              </a:rPr>
              <a:t>with superlative structures.</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9027" y="251096"/>
            <a:ext cx="997365" cy="997365"/>
          </a:xfrm>
          <a:prstGeom prst="rect">
            <a:avLst/>
          </a:prstGeom>
        </p:spPr>
      </p:pic>
      <p:sp>
        <p:nvSpPr>
          <p:cNvPr id="19" name="Footer Placeholder 1">
            <a:extLst>
              <a:ext uri="{FF2B5EF4-FFF2-40B4-BE49-F238E27FC236}">
                <a16:creationId xmlns:a16="http://schemas.microsoft.com/office/drawing/2014/main" id="{C9D4325D-D563-4F2E-885E-3BE77A65A923}"/>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2151387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dissolv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dissolv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ssolv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dissolv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86"/>
        <p:cNvGrpSpPr/>
        <p:nvPr/>
      </p:nvGrpSpPr>
      <p:grpSpPr>
        <a:xfrm>
          <a:off x="0" y="0"/>
          <a:ext cx="0" cy="0"/>
          <a:chOff x="0" y="0"/>
          <a:chExt cx="0" cy="0"/>
        </a:xfrm>
      </p:grpSpPr>
      <p:sp>
        <p:nvSpPr>
          <p:cNvPr id="294" name="Shape 294"/>
          <p:cNvSpPr txBox="1"/>
          <p:nvPr/>
        </p:nvSpPr>
        <p:spPr>
          <a:xfrm>
            <a:off x="514983" y="4795880"/>
            <a:ext cx="10058400" cy="4800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9E3611"/>
              </a:buClr>
              <a:buSzPct val="25000"/>
              <a:buFont typeface="Noto Sans Symbols"/>
              <a:buNone/>
            </a:pPr>
            <a:endParaRPr sz="1600" i="1" dirty="0">
              <a:solidFill>
                <a:srgbClr val="1C4587"/>
              </a:solidFill>
              <a:latin typeface="Open Sans"/>
              <a:ea typeface="Open Sans"/>
              <a:cs typeface="Open Sans"/>
              <a:sym typeface="Open Sans"/>
            </a:endParaRPr>
          </a:p>
        </p:txBody>
      </p:sp>
      <p:sp>
        <p:nvSpPr>
          <p:cNvPr id="2" name="TextBox 1"/>
          <p:cNvSpPr txBox="1"/>
          <p:nvPr/>
        </p:nvSpPr>
        <p:spPr>
          <a:xfrm>
            <a:off x="514983" y="1384390"/>
            <a:ext cx="11429969" cy="2554545"/>
          </a:xfrm>
          <a:prstGeom prst="rect">
            <a:avLst/>
          </a:prstGeom>
          <a:noFill/>
        </p:spPr>
        <p:txBody>
          <a:bodyPr wrap="square" rtlCol="0">
            <a:spAutoFit/>
          </a:bodyPr>
          <a:lstStyle/>
          <a:p>
            <a:endParaRPr lang="en-GB" sz="1600" dirty="0"/>
          </a:p>
          <a:p>
            <a:pPr marL="342900" indent="-342900">
              <a:buAutoNum type="arabicPeriod"/>
            </a:pPr>
            <a:r>
              <a:rPr lang="en-GB" sz="1600" dirty="0"/>
              <a:t>My house is………………………..(beautiful) than my best friend’s house.</a:t>
            </a:r>
          </a:p>
          <a:p>
            <a:pPr marL="342900" indent="-342900">
              <a:buAutoNum type="arabicPeriod"/>
            </a:pPr>
            <a:endParaRPr lang="en-US" sz="1600" dirty="0"/>
          </a:p>
          <a:p>
            <a:pPr marL="342900" indent="-342900">
              <a:buAutoNum type="arabicPeriod"/>
            </a:pPr>
            <a:r>
              <a:rPr lang="en-US" sz="1600" dirty="0"/>
              <a:t>Emily’s hair is…………………………(curly) than her brother’s hair.</a:t>
            </a:r>
          </a:p>
          <a:p>
            <a:pPr marL="342900" indent="-342900">
              <a:buAutoNum type="arabicPeriod"/>
            </a:pPr>
            <a:endParaRPr lang="en-US" sz="1600" dirty="0"/>
          </a:p>
          <a:p>
            <a:pPr marL="342900" indent="-342900">
              <a:buAutoNum type="arabicPeriod"/>
            </a:pPr>
            <a:r>
              <a:rPr lang="en-US" sz="1600" dirty="0"/>
              <a:t>His dog is………………………………..(thin) than your dog.</a:t>
            </a:r>
          </a:p>
          <a:p>
            <a:pPr marL="342900" indent="-342900">
              <a:buAutoNum type="arabicPeriod"/>
            </a:pPr>
            <a:endParaRPr lang="en-US" sz="1600" dirty="0"/>
          </a:p>
          <a:p>
            <a:pPr marL="342900" indent="-342900">
              <a:buAutoNum type="arabicPeriod"/>
            </a:pPr>
            <a:r>
              <a:rPr lang="en-US" sz="1600" dirty="0"/>
              <a:t>Trevor and George are……………………………..(interesting) than our other </a:t>
            </a:r>
            <a:r>
              <a:rPr lang="en-US" sz="1600" dirty="0" err="1"/>
              <a:t>neighbours</a:t>
            </a:r>
            <a:r>
              <a:rPr lang="en-US" sz="1600" dirty="0"/>
              <a:t>.</a:t>
            </a:r>
          </a:p>
          <a:p>
            <a:pPr marL="342900" indent="-342900">
              <a:buAutoNum type="arabicPeriod"/>
            </a:pPr>
            <a:endParaRPr lang="en-US" sz="1600" dirty="0"/>
          </a:p>
          <a:p>
            <a:endParaRPr lang="en-US" sz="1600" dirty="0"/>
          </a:p>
        </p:txBody>
      </p:sp>
      <p:sp>
        <p:nvSpPr>
          <p:cNvPr id="29" name="Shape 81"/>
          <p:cNvSpPr txBox="1">
            <a:spLocks/>
          </p:cNvSpPr>
          <p:nvPr/>
        </p:nvSpPr>
        <p:spPr>
          <a:xfrm>
            <a:off x="450601" y="229388"/>
            <a:ext cx="6749127" cy="798166"/>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3700" b="0" i="0" u="none" strike="noStrike" cap="none">
                <a:solidFill>
                  <a:schemeClr val="dk1"/>
                </a:solidFill>
                <a:latin typeface="Arial"/>
                <a:ea typeface="Arial"/>
                <a:cs typeface="Arial"/>
                <a:sym typeface="Arial"/>
              </a:defRPr>
            </a:lvl1pPr>
            <a:lvl2pPr lvl="1">
              <a:spcBef>
                <a:spcPts val="0"/>
              </a:spcBef>
              <a:buClr>
                <a:schemeClr val="dk1"/>
              </a:buClr>
              <a:buSzPct val="100000"/>
              <a:buNone/>
              <a:defRPr sz="3700">
                <a:solidFill>
                  <a:schemeClr val="dk1"/>
                </a:solidFill>
              </a:defRPr>
            </a:lvl2pPr>
            <a:lvl3pPr lvl="2">
              <a:spcBef>
                <a:spcPts val="0"/>
              </a:spcBef>
              <a:buClr>
                <a:schemeClr val="dk1"/>
              </a:buClr>
              <a:buSzPct val="100000"/>
              <a:buNone/>
              <a:defRPr sz="3700">
                <a:solidFill>
                  <a:schemeClr val="dk1"/>
                </a:solidFill>
              </a:defRPr>
            </a:lvl3pPr>
            <a:lvl4pPr lvl="3">
              <a:spcBef>
                <a:spcPts val="0"/>
              </a:spcBef>
              <a:buClr>
                <a:schemeClr val="dk1"/>
              </a:buClr>
              <a:buSzPct val="100000"/>
              <a:buNone/>
              <a:defRPr sz="3700">
                <a:solidFill>
                  <a:schemeClr val="dk1"/>
                </a:solidFill>
              </a:defRPr>
            </a:lvl4pPr>
            <a:lvl5pPr lvl="4">
              <a:spcBef>
                <a:spcPts val="0"/>
              </a:spcBef>
              <a:buClr>
                <a:schemeClr val="dk1"/>
              </a:buClr>
              <a:buSzPct val="100000"/>
              <a:buNone/>
              <a:defRPr sz="3700">
                <a:solidFill>
                  <a:schemeClr val="dk1"/>
                </a:solidFill>
              </a:defRPr>
            </a:lvl5pPr>
            <a:lvl6pPr lvl="5">
              <a:spcBef>
                <a:spcPts val="0"/>
              </a:spcBef>
              <a:buClr>
                <a:schemeClr val="dk1"/>
              </a:buClr>
              <a:buSzPct val="100000"/>
              <a:buNone/>
              <a:defRPr sz="3700">
                <a:solidFill>
                  <a:schemeClr val="dk1"/>
                </a:solidFill>
              </a:defRPr>
            </a:lvl6pPr>
            <a:lvl7pPr lvl="6">
              <a:spcBef>
                <a:spcPts val="0"/>
              </a:spcBef>
              <a:buClr>
                <a:schemeClr val="dk1"/>
              </a:buClr>
              <a:buSzPct val="100000"/>
              <a:buNone/>
              <a:defRPr sz="3700">
                <a:solidFill>
                  <a:schemeClr val="dk1"/>
                </a:solidFill>
              </a:defRPr>
            </a:lvl7pPr>
            <a:lvl8pPr lvl="7">
              <a:spcBef>
                <a:spcPts val="0"/>
              </a:spcBef>
              <a:buClr>
                <a:schemeClr val="dk1"/>
              </a:buClr>
              <a:buSzPct val="100000"/>
              <a:buNone/>
              <a:defRPr sz="3700">
                <a:solidFill>
                  <a:schemeClr val="dk1"/>
                </a:solidFill>
              </a:defRPr>
            </a:lvl8pPr>
            <a:lvl9pPr lvl="8">
              <a:spcBef>
                <a:spcPts val="0"/>
              </a:spcBef>
              <a:buClr>
                <a:schemeClr val="dk1"/>
              </a:buClr>
              <a:buSzPct val="100000"/>
              <a:buNone/>
              <a:defRPr sz="3700">
                <a:solidFill>
                  <a:schemeClr val="dk1"/>
                </a:solidFill>
              </a:defRPr>
            </a:lvl9pPr>
          </a:lstStyle>
          <a:p>
            <a:pPr>
              <a:lnSpc>
                <a:spcPct val="90000"/>
              </a:lnSpc>
              <a:buSzPct val="25000"/>
              <a:buFont typeface="Rokkitt"/>
              <a:buNone/>
            </a:pPr>
            <a:r>
              <a:rPr lang="en-US" sz="4400" b="1">
                <a:solidFill>
                  <a:srgbClr val="1C4587"/>
                </a:solidFill>
                <a:latin typeface="Open Sans"/>
                <a:ea typeface="Open Sans"/>
                <a:cs typeface="Open Sans"/>
                <a:sym typeface="Open Sans"/>
              </a:rPr>
              <a:t>Practice activities</a:t>
            </a:r>
            <a:endParaRPr lang="en-US" sz="4400" dirty="0">
              <a:solidFill>
                <a:srgbClr val="1C4587"/>
              </a:solidFill>
              <a:latin typeface="Open Sans"/>
              <a:ea typeface="Open Sans"/>
              <a:cs typeface="Open Sans"/>
              <a:sym typeface="Open Sans"/>
            </a:endParaRPr>
          </a:p>
        </p:txBody>
      </p:sp>
      <p:sp>
        <p:nvSpPr>
          <p:cNvPr id="30" name="Shape 82"/>
          <p:cNvSpPr txBox="1">
            <a:spLocks/>
          </p:cNvSpPr>
          <p:nvPr/>
        </p:nvSpPr>
        <p:spPr>
          <a:xfrm>
            <a:off x="464551" y="905812"/>
            <a:ext cx="11480401" cy="414180"/>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spcAft>
                <a:spcPts val="0"/>
              </a:spcAft>
              <a:buClr>
                <a:srgbClr val="9E3611"/>
              </a:buClr>
              <a:buSzPct val="25000"/>
              <a:buNone/>
            </a:pPr>
            <a:r>
              <a:rPr lang="en-US" sz="2000" b="1" dirty="0">
                <a:solidFill>
                  <a:srgbClr val="1C4587"/>
                </a:solidFill>
                <a:latin typeface="Open Sans"/>
                <a:ea typeface="Open Sans"/>
                <a:cs typeface="Open Sans"/>
                <a:sym typeface="Open Sans"/>
              </a:rPr>
              <a:t>Complete the gaps using comparative adjectives. Use the adjectives in brackets.</a:t>
            </a:r>
          </a:p>
          <a:p>
            <a:pPr lvl="0">
              <a:lnSpc>
                <a:spcPct val="90000"/>
              </a:lnSpc>
              <a:spcBef>
                <a:spcPts val="1200"/>
              </a:spcBef>
              <a:buClr>
                <a:srgbClr val="9E3611"/>
              </a:buClr>
              <a:buSzPct val="25000"/>
              <a:buNone/>
            </a:pPr>
            <a:endParaRPr lang="en-US" sz="2000" b="1" i="1" dirty="0">
              <a:solidFill>
                <a:schemeClr val="dk1"/>
              </a:solidFill>
              <a:latin typeface="Open Sans"/>
              <a:ea typeface="Open Sans"/>
              <a:cs typeface="Open Sans"/>
              <a:sym typeface="Open Sans"/>
            </a:endParaRPr>
          </a:p>
        </p:txBody>
      </p:sp>
      <p:sp>
        <p:nvSpPr>
          <p:cNvPr id="31" name="Shape 82"/>
          <p:cNvSpPr txBox="1">
            <a:spLocks/>
          </p:cNvSpPr>
          <p:nvPr/>
        </p:nvSpPr>
        <p:spPr>
          <a:xfrm>
            <a:off x="514983" y="3847689"/>
            <a:ext cx="11480401" cy="414180"/>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spcAft>
                <a:spcPts val="0"/>
              </a:spcAft>
              <a:buClr>
                <a:srgbClr val="9E3611"/>
              </a:buClr>
              <a:buSzPct val="25000"/>
              <a:buNone/>
            </a:pPr>
            <a:r>
              <a:rPr lang="en-US" sz="2000" b="1" dirty="0">
                <a:solidFill>
                  <a:srgbClr val="1C4587"/>
                </a:solidFill>
                <a:latin typeface="Open Sans"/>
                <a:ea typeface="Open Sans"/>
                <a:cs typeface="Open Sans"/>
                <a:sym typeface="Open Sans"/>
              </a:rPr>
              <a:t>Complete the gaps using superlative adjectives. Use the adjectives in brackets.</a:t>
            </a:r>
          </a:p>
          <a:p>
            <a:pPr lvl="0">
              <a:lnSpc>
                <a:spcPct val="90000"/>
              </a:lnSpc>
              <a:spcBef>
                <a:spcPts val="1200"/>
              </a:spcBef>
              <a:buClr>
                <a:srgbClr val="9E3611"/>
              </a:buClr>
              <a:buSzPct val="25000"/>
              <a:buNone/>
            </a:pPr>
            <a:endParaRPr lang="en-US" sz="2000" b="1" i="1" dirty="0">
              <a:solidFill>
                <a:schemeClr val="dk1"/>
              </a:solidFill>
              <a:latin typeface="Open Sans"/>
              <a:ea typeface="Open Sans"/>
              <a:cs typeface="Open Sans"/>
              <a:sym typeface="Open Sans"/>
            </a:endParaRPr>
          </a:p>
        </p:txBody>
      </p:sp>
      <p:sp>
        <p:nvSpPr>
          <p:cNvPr id="32" name="TextBox 31"/>
          <p:cNvSpPr txBox="1"/>
          <p:nvPr/>
        </p:nvSpPr>
        <p:spPr>
          <a:xfrm>
            <a:off x="514982" y="4113143"/>
            <a:ext cx="11429969" cy="2554545"/>
          </a:xfrm>
          <a:prstGeom prst="rect">
            <a:avLst/>
          </a:prstGeom>
          <a:noFill/>
        </p:spPr>
        <p:txBody>
          <a:bodyPr wrap="square" rtlCol="0">
            <a:spAutoFit/>
          </a:bodyPr>
          <a:lstStyle/>
          <a:p>
            <a:endParaRPr lang="en-GB" sz="1600" dirty="0"/>
          </a:p>
          <a:p>
            <a:pPr marL="342900" indent="-342900">
              <a:buAutoNum type="arabicPeriod"/>
            </a:pPr>
            <a:r>
              <a:rPr lang="en-GB" sz="1600" dirty="0"/>
              <a:t>Berlin is………………………………….(good) city in the world.</a:t>
            </a:r>
          </a:p>
          <a:p>
            <a:pPr marL="342900" indent="-342900">
              <a:buAutoNum type="arabicPeriod"/>
            </a:pPr>
            <a:endParaRPr lang="en-US" sz="1600" dirty="0"/>
          </a:p>
          <a:p>
            <a:pPr marL="342900" indent="-342900">
              <a:buAutoNum type="arabicPeriod"/>
            </a:pPr>
            <a:r>
              <a:rPr lang="en-US" sz="1600" dirty="0"/>
              <a:t>That film was………………………………(bad) – so boring!</a:t>
            </a:r>
          </a:p>
          <a:p>
            <a:pPr marL="342900" indent="-342900">
              <a:buAutoNum type="arabicPeriod"/>
            </a:pPr>
            <a:endParaRPr lang="en-US" sz="1600" dirty="0"/>
          </a:p>
          <a:p>
            <a:pPr marL="342900" indent="-342900">
              <a:buAutoNum type="arabicPeriod"/>
            </a:pPr>
            <a:r>
              <a:rPr lang="en-US" sz="1600" dirty="0"/>
              <a:t>My friends are……………………………….(funny) people in the world.</a:t>
            </a:r>
          </a:p>
          <a:p>
            <a:pPr marL="342900" indent="-342900">
              <a:buAutoNum type="arabicPeriod"/>
            </a:pPr>
            <a:endParaRPr lang="en-US" sz="1600" dirty="0"/>
          </a:p>
          <a:p>
            <a:pPr marL="342900" indent="-342900">
              <a:buAutoNum type="arabicPeriod"/>
            </a:pPr>
            <a:r>
              <a:rPr lang="en-US" sz="1600" dirty="0"/>
              <a:t>This is……………………………………………(expensive) coat in the shop.</a:t>
            </a:r>
          </a:p>
          <a:p>
            <a:pPr marL="342900" indent="-342900">
              <a:buAutoNum type="arabicPeriod"/>
            </a:pPr>
            <a:endParaRPr lang="en-US" sz="1600" dirty="0"/>
          </a:p>
          <a:p>
            <a:endParaRPr lang="en-US" sz="1600" dirty="0"/>
          </a:p>
        </p:txBody>
      </p:sp>
      <p:sp>
        <p:nvSpPr>
          <p:cNvPr id="5" name="Rectangle 4"/>
          <p:cNvSpPr/>
          <p:nvPr/>
        </p:nvSpPr>
        <p:spPr>
          <a:xfrm>
            <a:off x="2167338" y="1521053"/>
            <a:ext cx="1657826" cy="338554"/>
          </a:xfrm>
          <a:prstGeom prst="rect">
            <a:avLst/>
          </a:prstGeom>
        </p:spPr>
        <p:txBody>
          <a:bodyPr wrap="none">
            <a:spAutoFit/>
          </a:bodyPr>
          <a:lstStyle/>
          <a:p>
            <a:r>
              <a:rPr lang="en-US" sz="1600" b="1" dirty="0">
                <a:solidFill>
                  <a:srgbClr val="00B0F0"/>
                </a:solidFill>
              </a:rPr>
              <a:t>more beautiful </a:t>
            </a:r>
            <a:endParaRPr lang="en-GB" sz="1600" b="1" dirty="0">
              <a:solidFill>
                <a:srgbClr val="00B0F0"/>
              </a:solidFill>
            </a:endParaRPr>
          </a:p>
        </p:txBody>
      </p:sp>
      <p:sp>
        <p:nvSpPr>
          <p:cNvPr id="33" name="Rectangle 32"/>
          <p:cNvSpPr/>
          <p:nvPr/>
        </p:nvSpPr>
        <p:spPr>
          <a:xfrm>
            <a:off x="2387977" y="2015070"/>
            <a:ext cx="813043" cy="338554"/>
          </a:xfrm>
          <a:prstGeom prst="rect">
            <a:avLst/>
          </a:prstGeom>
        </p:spPr>
        <p:txBody>
          <a:bodyPr wrap="none">
            <a:spAutoFit/>
          </a:bodyPr>
          <a:lstStyle/>
          <a:p>
            <a:r>
              <a:rPr lang="en-US" sz="1600" b="1" dirty="0">
                <a:solidFill>
                  <a:srgbClr val="00B0F0"/>
                </a:solidFill>
              </a:rPr>
              <a:t>curlier</a:t>
            </a:r>
            <a:endParaRPr lang="en-GB" sz="1600" b="1" dirty="0">
              <a:solidFill>
                <a:srgbClr val="00B0F0"/>
              </a:solidFill>
            </a:endParaRPr>
          </a:p>
        </p:txBody>
      </p:sp>
      <p:sp>
        <p:nvSpPr>
          <p:cNvPr id="34" name="Rectangle 33"/>
          <p:cNvSpPr/>
          <p:nvPr/>
        </p:nvSpPr>
        <p:spPr>
          <a:xfrm>
            <a:off x="2333385" y="2493523"/>
            <a:ext cx="880369" cy="338554"/>
          </a:xfrm>
          <a:prstGeom prst="rect">
            <a:avLst/>
          </a:prstGeom>
        </p:spPr>
        <p:txBody>
          <a:bodyPr wrap="none">
            <a:spAutoFit/>
          </a:bodyPr>
          <a:lstStyle/>
          <a:p>
            <a:r>
              <a:rPr lang="en-US" sz="1600" b="1" dirty="0">
                <a:solidFill>
                  <a:srgbClr val="00B0F0"/>
                </a:solidFill>
              </a:rPr>
              <a:t>thinner</a:t>
            </a:r>
            <a:endParaRPr lang="en-GB" sz="1600" b="1" dirty="0">
              <a:solidFill>
                <a:srgbClr val="00B0F0"/>
              </a:solidFill>
            </a:endParaRPr>
          </a:p>
        </p:txBody>
      </p:sp>
      <p:sp>
        <p:nvSpPr>
          <p:cNvPr id="35" name="Rectangle 34"/>
          <p:cNvSpPr/>
          <p:nvPr/>
        </p:nvSpPr>
        <p:spPr>
          <a:xfrm>
            <a:off x="3413831" y="2994715"/>
            <a:ext cx="1794081" cy="338554"/>
          </a:xfrm>
          <a:prstGeom prst="rect">
            <a:avLst/>
          </a:prstGeom>
        </p:spPr>
        <p:txBody>
          <a:bodyPr wrap="none">
            <a:spAutoFit/>
          </a:bodyPr>
          <a:lstStyle/>
          <a:p>
            <a:r>
              <a:rPr lang="en-US" sz="1600" b="1" dirty="0">
                <a:solidFill>
                  <a:srgbClr val="00B0F0"/>
                </a:solidFill>
              </a:rPr>
              <a:t>more interesting</a:t>
            </a:r>
            <a:endParaRPr lang="en-GB" sz="1600" b="1" dirty="0">
              <a:solidFill>
                <a:srgbClr val="00B0F0"/>
              </a:solidFill>
            </a:endParaRPr>
          </a:p>
        </p:txBody>
      </p:sp>
      <p:sp>
        <p:nvSpPr>
          <p:cNvPr id="36" name="Rectangle 35"/>
          <p:cNvSpPr/>
          <p:nvPr/>
        </p:nvSpPr>
        <p:spPr>
          <a:xfrm>
            <a:off x="2183208" y="4245323"/>
            <a:ext cx="971741" cy="338554"/>
          </a:xfrm>
          <a:prstGeom prst="rect">
            <a:avLst/>
          </a:prstGeom>
        </p:spPr>
        <p:txBody>
          <a:bodyPr wrap="none">
            <a:spAutoFit/>
          </a:bodyPr>
          <a:lstStyle/>
          <a:p>
            <a:r>
              <a:rPr lang="en-US" sz="1600" b="1" dirty="0">
                <a:solidFill>
                  <a:srgbClr val="00B0F0"/>
                </a:solidFill>
              </a:rPr>
              <a:t>the best</a:t>
            </a:r>
            <a:endParaRPr lang="en-GB" sz="1600" b="1" dirty="0">
              <a:solidFill>
                <a:srgbClr val="00B0F0"/>
              </a:solidFill>
            </a:endParaRPr>
          </a:p>
        </p:txBody>
      </p:sp>
      <p:sp>
        <p:nvSpPr>
          <p:cNvPr id="37" name="Rectangle 36"/>
          <p:cNvSpPr/>
          <p:nvPr/>
        </p:nvSpPr>
        <p:spPr>
          <a:xfrm>
            <a:off x="2400711" y="4744834"/>
            <a:ext cx="1098378" cy="338554"/>
          </a:xfrm>
          <a:prstGeom prst="rect">
            <a:avLst/>
          </a:prstGeom>
        </p:spPr>
        <p:txBody>
          <a:bodyPr wrap="none">
            <a:spAutoFit/>
          </a:bodyPr>
          <a:lstStyle/>
          <a:p>
            <a:r>
              <a:rPr lang="en-US" sz="1600" b="1" dirty="0">
                <a:solidFill>
                  <a:srgbClr val="00B0F0"/>
                </a:solidFill>
              </a:rPr>
              <a:t>the worst</a:t>
            </a:r>
            <a:endParaRPr lang="en-GB" sz="1600" b="1" dirty="0">
              <a:solidFill>
                <a:srgbClr val="00B0F0"/>
              </a:solidFill>
            </a:endParaRPr>
          </a:p>
        </p:txBody>
      </p:sp>
      <p:sp>
        <p:nvSpPr>
          <p:cNvPr id="38" name="Rectangle 37"/>
          <p:cNvSpPr/>
          <p:nvPr/>
        </p:nvSpPr>
        <p:spPr>
          <a:xfrm>
            <a:off x="2589729" y="5234157"/>
            <a:ext cx="1348446" cy="338554"/>
          </a:xfrm>
          <a:prstGeom prst="rect">
            <a:avLst/>
          </a:prstGeom>
        </p:spPr>
        <p:txBody>
          <a:bodyPr wrap="none">
            <a:spAutoFit/>
          </a:bodyPr>
          <a:lstStyle/>
          <a:p>
            <a:r>
              <a:rPr lang="en-US" sz="1600" b="1" dirty="0">
                <a:solidFill>
                  <a:srgbClr val="00B0F0"/>
                </a:solidFill>
              </a:rPr>
              <a:t>the funniest</a:t>
            </a:r>
            <a:endParaRPr lang="en-GB" sz="1600" b="1" dirty="0">
              <a:solidFill>
                <a:srgbClr val="00B0F0"/>
              </a:solidFill>
            </a:endParaRPr>
          </a:p>
        </p:txBody>
      </p:sp>
      <p:sp>
        <p:nvSpPr>
          <p:cNvPr id="39" name="Rectangle 38"/>
          <p:cNvSpPr/>
          <p:nvPr/>
        </p:nvSpPr>
        <p:spPr>
          <a:xfrm>
            <a:off x="2125525" y="5715907"/>
            <a:ext cx="2089033" cy="338554"/>
          </a:xfrm>
          <a:prstGeom prst="rect">
            <a:avLst/>
          </a:prstGeom>
        </p:spPr>
        <p:txBody>
          <a:bodyPr wrap="none">
            <a:spAutoFit/>
          </a:bodyPr>
          <a:lstStyle/>
          <a:p>
            <a:r>
              <a:rPr lang="en-US" sz="1600" b="1" dirty="0">
                <a:solidFill>
                  <a:srgbClr val="00B0F0"/>
                </a:solidFill>
              </a:rPr>
              <a:t>the most expensive</a:t>
            </a:r>
            <a:endParaRPr lang="en-GB" sz="1600" b="1" dirty="0">
              <a:solidFill>
                <a:srgbClr val="00B0F0"/>
              </a:solidFill>
            </a:endParaRPr>
          </a:p>
        </p:txBody>
      </p:sp>
      <p:sp>
        <p:nvSpPr>
          <p:cNvPr id="18" name="Footer Placeholder 1">
            <a:extLst>
              <a:ext uri="{FF2B5EF4-FFF2-40B4-BE49-F238E27FC236}">
                <a16:creationId xmlns:a16="http://schemas.microsoft.com/office/drawing/2014/main" id="{7E023159-1043-49F6-9727-FAE7A7730698}"/>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dissolv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dissolv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dissolv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dissolv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dissolve">
                                      <p:cBhvr>
                                        <p:cTn id="32" dur="5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dissolve">
                                      <p:cBhvr>
                                        <p:cTn id="37" dur="500"/>
                                        <p:tgtEl>
                                          <p:spTgt spid="38"/>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dissolve">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3" grpId="0"/>
      <p:bldP spid="34" grpId="0"/>
      <p:bldP spid="35" grpId="0"/>
      <p:bldP spid="36" grpId="0"/>
      <p:bldP spid="37" grpId="0"/>
      <p:bldP spid="38"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idx="4294967295"/>
          </p:nvPr>
        </p:nvSpPr>
        <p:spPr>
          <a:xfrm>
            <a:off x="684838" y="766348"/>
            <a:ext cx="10058399" cy="160934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SzPct val="25000"/>
              <a:buFont typeface="Rokkitt"/>
              <a:buNone/>
            </a:pPr>
            <a:r>
              <a:rPr lang="en-US" sz="4400" dirty="0">
                <a:solidFill>
                  <a:srgbClr val="1C4587"/>
                </a:solidFill>
                <a:latin typeface="Open Sans"/>
                <a:ea typeface="Open Sans"/>
                <a:cs typeface="Open Sans"/>
                <a:sym typeface="Open Sans"/>
              </a:rPr>
              <a:t>Comparative and superlative adjectives</a:t>
            </a:r>
          </a:p>
        </p:txBody>
      </p:sp>
      <p:sp>
        <p:nvSpPr>
          <p:cNvPr id="75" name="Shape 75"/>
          <p:cNvSpPr txBox="1">
            <a:spLocks noGrp="1"/>
          </p:cNvSpPr>
          <p:nvPr>
            <p:ph type="body" idx="4294967295"/>
          </p:nvPr>
        </p:nvSpPr>
        <p:spPr>
          <a:xfrm>
            <a:off x="839583" y="2375692"/>
            <a:ext cx="10058400" cy="22704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9E3611"/>
              </a:buClr>
              <a:buSzPct val="25000"/>
              <a:buFont typeface="Noto Sans Symbols"/>
              <a:buNone/>
            </a:pPr>
            <a:r>
              <a:rPr lang="en-US" sz="2000" i="0" u="none" strike="noStrike" cap="none" dirty="0">
                <a:solidFill>
                  <a:srgbClr val="1C4587"/>
                </a:solidFill>
                <a:latin typeface="Open Sans"/>
                <a:ea typeface="Open Sans"/>
                <a:cs typeface="Open Sans"/>
                <a:sym typeface="Open Sans"/>
              </a:rPr>
              <a:t>Let’s look at:</a:t>
            </a:r>
          </a:p>
          <a:p>
            <a:pPr marL="457200" marR="0" lvl="0" indent="-457200" algn="l" rtl="0">
              <a:lnSpc>
                <a:spcPct val="90000"/>
              </a:lnSpc>
              <a:spcBef>
                <a:spcPts val="1200"/>
              </a:spcBef>
              <a:spcAft>
                <a:spcPts val="0"/>
              </a:spcAft>
              <a:buClr>
                <a:srgbClr val="1C4587"/>
              </a:buClr>
              <a:buSzPct val="85000"/>
              <a:buFont typeface="Open Sans"/>
              <a:buAutoNum type="arabicPeriod"/>
            </a:pPr>
            <a:r>
              <a:rPr lang="en-US" sz="2000" dirty="0">
                <a:solidFill>
                  <a:srgbClr val="1C4587"/>
                </a:solidFill>
                <a:latin typeface="Open Sans"/>
                <a:ea typeface="Open Sans"/>
                <a:cs typeface="Open Sans"/>
                <a:sym typeface="Open Sans"/>
              </a:rPr>
              <a:t>When we use comparative and superlative adjectives.</a:t>
            </a:r>
            <a:endParaRPr lang="en-US" sz="2000" i="0" u="none" strike="noStrike" cap="none" dirty="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ct val="85000"/>
              <a:buFont typeface="Open Sans"/>
              <a:buAutoNum type="arabicPeriod"/>
            </a:pPr>
            <a:r>
              <a:rPr lang="en-US" sz="2000" dirty="0">
                <a:solidFill>
                  <a:srgbClr val="1C4587"/>
                </a:solidFill>
                <a:latin typeface="Open Sans"/>
                <a:ea typeface="Open Sans"/>
                <a:cs typeface="Open Sans"/>
                <a:sym typeface="Open Sans"/>
              </a:rPr>
              <a:t>How we make comparative adjectives.</a:t>
            </a:r>
          </a:p>
          <a:p>
            <a:pPr marL="457200" marR="0" lvl="0" indent="-457200" algn="l" rtl="0">
              <a:lnSpc>
                <a:spcPct val="90000"/>
              </a:lnSpc>
              <a:spcBef>
                <a:spcPts val="1200"/>
              </a:spcBef>
              <a:spcAft>
                <a:spcPts val="0"/>
              </a:spcAft>
              <a:buClr>
                <a:srgbClr val="1C4587"/>
              </a:buClr>
              <a:buSzPct val="85000"/>
              <a:buFont typeface="Open Sans"/>
              <a:buAutoNum type="arabicPeriod"/>
            </a:pPr>
            <a:r>
              <a:rPr lang="en-US" sz="2000" i="0" u="none" strike="noStrike" cap="none" dirty="0">
                <a:solidFill>
                  <a:srgbClr val="1C4587"/>
                </a:solidFill>
                <a:latin typeface="Open Sans"/>
                <a:ea typeface="Open Sans"/>
                <a:cs typeface="Open Sans"/>
                <a:sym typeface="Open Sans"/>
              </a:rPr>
              <a:t>How we make superlative adjectives.</a:t>
            </a:r>
          </a:p>
          <a:p>
            <a:pPr marL="457200" marR="0" lvl="0" indent="-457200" algn="l" rtl="0">
              <a:lnSpc>
                <a:spcPct val="90000"/>
              </a:lnSpc>
              <a:spcBef>
                <a:spcPts val="1200"/>
              </a:spcBef>
              <a:buClr>
                <a:srgbClr val="9E3611"/>
              </a:buClr>
              <a:buSzPct val="85000"/>
              <a:buFont typeface="Noto Sans Symbols"/>
              <a:buNone/>
            </a:pPr>
            <a:endParaRPr sz="2000" i="0" u="none" strike="noStrike" cap="none" dirty="0">
              <a:solidFill>
                <a:srgbClr val="1C4587"/>
              </a:solidFill>
              <a:latin typeface="Open Sans"/>
              <a:ea typeface="Open Sans"/>
              <a:cs typeface="Open Sans"/>
              <a:sym typeface="Open Sans"/>
            </a:endParaRPr>
          </a:p>
        </p:txBody>
      </p:sp>
      <p:sp>
        <p:nvSpPr>
          <p:cNvPr id="3" name="Pentagon 2"/>
          <p:cNvSpPr/>
          <p:nvPr/>
        </p:nvSpPr>
        <p:spPr>
          <a:xfrm>
            <a:off x="8903368" y="5226518"/>
            <a:ext cx="2791327" cy="1117385"/>
          </a:xfrm>
          <a:prstGeom prst="homePlate">
            <a:avLst/>
          </a:prstGeom>
          <a:solidFill>
            <a:srgbClr val="00A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dirty="0">
                <a:latin typeface="Open Sans"/>
                <a:ea typeface="Open Sans"/>
                <a:cs typeface="Open Sans"/>
                <a:sym typeface="Open Sans"/>
              </a:rPr>
              <a:t>When do we use them?</a:t>
            </a:r>
          </a:p>
        </p:txBody>
      </p:sp>
      <p:sp>
        <p:nvSpPr>
          <p:cNvPr id="7" name="Footer Placeholder 1">
            <a:extLst>
              <a:ext uri="{FF2B5EF4-FFF2-40B4-BE49-F238E27FC236}">
                <a16:creationId xmlns:a16="http://schemas.microsoft.com/office/drawing/2014/main" id="{AA1E3AD7-9E57-4E56-A463-96D34A5430C0}"/>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2720292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5">
                                            <p:txEl>
                                              <p:pRg st="0" end="0"/>
                                            </p:txEl>
                                          </p:spTgt>
                                        </p:tgtEl>
                                        <p:attrNameLst>
                                          <p:attrName>style.visibility</p:attrName>
                                        </p:attrNameLst>
                                      </p:cBhvr>
                                      <p:to>
                                        <p:strVal val="visible"/>
                                      </p:to>
                                    </p:set>
                                    <p:animEffect transition="in" filter="dissolve">
                                      <p:cBhvr>
                                        <p:cTn id="7" dur="500"/>
                                        <p:tgtEl>
                                          <p:spTgt spid="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5">
                                            <p:txEl>
                                              <p:pRg st="1" end="1"/>
                                            </p:txEl>
                                          </p:spTgt>
                                        </p:tgtEl>
                                        <p:attrNameLst>
                                          <p:attrName>style.visibility</p:attrName>
                                        </p:attrNameLst>
                                      </p:cBhvr>
                                      <p:to>
                                        <p:strVal val="visible"/>
                                      </p:to>
                                    </p:set>
                                    <p:animEffect transition="in" filter="dissolve">
                                      <p:cBhvr>
                                        <p:cTn id="12" dur="500"/>
                                        <p:tgtEl>
                                          <p:spTgt spid="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5">
                                            <p:txEl>
                                              <p:pRg st="2" end="2"/>
                                            </p:txEl>
                                          </p:spTgt>
                                        </p:tgtEl>
                                        <p:attrNameLst>
                                          <p:attrName>style.visibility</p:attrName>
                                        </p:attrNameLst>
                                      </p:cBhvr>
                                      <p:to>
                                        <p:strVal val="visible"/>
                                      </p:to>
                                    </p:set>
                                    <p:animEffect transition="in" filter="dissolve">
                                      <p:cBhvr>
                                        <p:cTn id="17" dur="500"/>
                                        <p:tgtEl>
                                          <p:spTgt spid="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5">
                                            <p:txEl>
                                              <p:pRg st="3" end="3"/>
                                            </p:txEl>
                                          </p:spTgt>
                                        </p:tgtEl>
                                        <p:attrNameLst>
                                          <p:attrName>style.visibility</p:attrName>
                                        </p:attrNameLst>
                                      </p:cBhvr>
                                      <p:to>
                                        <p:strVal val="visible"/>
                                      </p:to>
                                    </p:set>
                                    <p:animEffect transition="in" filter="dissolve">
                                      <p:cBhvr>
                                        <p:cTn id="22" dur="500"/>
                                        <p:tgtEl>
                                          <p:spTgt spid="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dissolv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uild="p"/>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450601" y="179333"/>
            <a:ext cx="10685972"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dirty="0">
                <a:solidFill>
                  <a:srgbClr val="1C4587"/>
                </a:solidFill>
                <a:latin typeface="Open Sans"/>
                <a:ea typeface="Open Sans"/>
                <a:cs typeface="Open Sans"/>
                <a:sym typeface="Open Sans"/>
              </a:rPr>
              <a:t>When do we use comparative adjectives?</a:t>
            </a:r>
            <a:endParaRPr lang="en-US" sz="4400" i="0" u="none" strike="noStrike" cap="none" dirty="0">
              <a:solidFill>
                <a:srgbClr val="1C4587"/>
              </a:solidFill>
              <a:latin typeface="Open Sans"/>
              <a:ea typeface="Open Sans"/>
              <a:cs typeface="Open Sans"/>
              <a:sym typeface="Open Sans"/>
            </a:endParaRPr>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1849" y="4662203"/>
            <a:ext cx="1239894" cy="1239894"/>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5959" y="1642327"/>
            <a:ext cx="1436785" cy="1436785"/>
          </a:xfrm>
          <a:prstGeom prst="rect">
            <a:avLst/>
          </a:prstGeom>
        </p:spPr>
      </p:pic>
      <p:sp>
        <p:nvSpPr>
          <p:cNvPr id="24" name="Rounded Rectangular Callout 23"/>
          <p:cNvSpPr/>
          <p:nvPr/>
        </p:nvSpPr>
        <p:spPr>
          <a:xfrm>
            <a:off x="4373288" y="876679"/>
            <a:ext cx="4459295" cy="1293432"/>
          </a:xfrm>
          <a:prstGeom prst="wedgeRoundRectCallout">
            <a:avLst>
              <a:gd name="adj1" fmla="val -58099"/>
              <a:gd name="adj2" fmla="val 52426"/>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sister’s dog is bigger than my dog. My dog is more intelligent. Its hair is shorter and curlier, and it is friendlier than her dog. In my opinion, my dog is better than my sister’s!</a:t>
            </a:r>
          </a:p>
        </p:txBody>
      </p:sp>
      <p:sp>
        <p:nvSpPr>
          <p:cNvPr id="25" name="Rounded Rectangular Callout 24"/>
          <p:cNvSpPr/>
          <p:nvPr/>
        </p:nvSpPr>
        <p:spPr>
          <a:xfrm>
            <a:off x="1941781" y="5182134"/>
            <a:ext cx="3395712" cy="1173283"/>
          </a:xfrm>
          <a:prstGeom prst="wedgeRoundRectCallout">
            <a:avLst>
              <a:gd name="adj1" fmla="val 52823"/>
              <a:gd name="adj2" fmla="val -413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Look at what the woman says: ‘</a:t>
            </a:r>
            <a:r>
              <a:rPr lang="en-US" sz="1600" i="1" dirty="0">
                <a:solidFill>
                  <a:schemeClr val="bg1"/>
                </a:solidFill>
                <a:latin typeface="Open Sans" charset="0"/>
                <a:ea typeface="Open Sans" charset="0"/>
                <a:cs typeface="Open Sans" charset="0"/>
                <a:sym typeface="Open Sans"/>
              </a:rPr>
              <a:t>My dog is better than my sister’s dog.’ </a:t>
            </a:r>
            <a:r>
              <a:rPr lang="en-US" sz="1600" dirty="0">
                <a:solidFill>
                  <a:schemeClr val="bg1"/>
                </a:solidFill>
                <a:latin typeface="Open Sans" charset="0"/>
                <a:ea typeface="Open Sans" charset="0"/>
                <a:cs typeface="Open Sans" charset="0"/>
                <a:sym typeface="Open Sans"/>
              </a:rPr>
              <a:t>Is she talking about one or two dogs?</a:t>
            </a:r>
          </a:p>
        </p:txBody>
      </p:sp>
      <p:sp>
        <p:nvSpPr>
          <p:cNvPr id="29" name="Shape 87"/>
          <p:cNvSpPr/>
          <p:nvPr/>
        </p:nvSpPr>
        <p:spPr>
          <a:xfrm>
            <a:off x="0" y="4423678"/>
            <a:ext cx="2548706" cy="1028316"/>
          </a:xfrm>
          <a:prstGeom prst="cloudCallout">
            <a:avLst>
              <a:gd name="adj1" fmla="val 27934"/>
              <a:gd name="adj2" fmla="val 56573"/>
            </a:avLst>
          </a:prstGeom>
          <a:solidFill>
            <a:schemeClr val="bg1"/>
          </a:solidFill>
          <a:ln>
            <a:noFill/>
          </a:ln>
        </p:spPr>
        <p:txBody>
          <a:bodyPr lIns="91425" tIns="45700" rIns="91425" bIns="45700" anchor="ctr" anchorCtr="0">
            <a:noAutofit/>
          </a:bodyPr>
          <a:lstStyle/>
          <a:p>
            <a:pPr marL="0" marR="0" lvl="0" indent="0" algn="ctr" rtl="0">
              <a:spcBef>
                <a:spcPts val="0"/>
              </a:spcBef>
              <a:buSzPct val="25000"/>
              <a:buNone/>
            </a:pPr>
            <a:r>
              <a:rPr lang="en-US" sz="1600" b="1" i="1" dirty="0">
                <a:solidFill>
                  <a:srgbClr val="C9D522"/>
                </a:solidFill>
                <a:latin typeface="Open Sans"/>
                <a:ea typeface="Open Sans"/>
                <a:cs typeface="Open Sans"/>
                <a:sym typeface="Open Sans"/>
              </a:rPr>
              <a:t>Two dogs: her dog and her sister’s dog.</a:t>
            </a:r>
            <a:endParaRPr lang="en-US" sz="1600" i="1" u="none" strike="noStrike" cap="none" dirty="0">
              <a:solidFill>
                <a:srgbClr val="F49C4E"/>
              </a:solidFill>
              <a:latin typeface="Open Sans"/>
              <a:ea typeface="Open Sans"/>
              <a:cs typeface="Open Sans"/>
              <a:sym typeface="Open Sans"/>
            </a:endParaRPr>
          </a:p>
        </p:txBody>
      </p:sp>
      <p:sp>
        <p:nvSpPr>
          <p:cNvPr id="35" name="Rounded Rectangular Callout 34"/>
          <p:cNvSpPr/>
          <p:nvPr/>
        </p:nvSpPr>
        <p:spPr>
          <a:xfrm>
            <a:off x="2828036" y="3782185"/>
            <a:ext cx="2449661" cy="1025875"/>
          </a:xfrm>
          <a:prstGeom prst="wedgeRoundRectCallout">
            <a:avLst>
              <a:gd name="adj1" fmla="val 39515"/>
              <a:gd name="adj2" fmla="val 67707"/>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Is she describing the dogs or comparing them?</a:t>
            </a:r>
          </a:p>
        </p:txBody>
      </p:sp>
      <p:sp>
        <p:nvSpPr>
          <p:cNvPr id="36" name="Shape 87"/>
          <p:cNvSpPr/>
          <p:nvPr/>
        </p:nvSpPr>
        <p:spPr>
          <a:xfrm>
            <a:off x="882848" y="3266149"/>
            <a:ext cx="2027233" cy="1001548"/>
          </a:xfrm>
          <a:prstGeom prst="cloudCallout">
            <a:avLst>
              <a:gd name="adj1" fmla="val 53516"/>
              <a:gd name="adj2" fmla="val 47036"/>
            </a:avLst>
          </a:prstGeom>
          <a:solidFill>
            <a:schemeClr val="bg1"/>
          </a:solidFill>
          <a:ln>
            <a:noFill/>
          </a:ln>
        </p:spPr>
        <p:txBody>
          <a:bodyPr lIns="91425" tIns="45700" rIns="91425" bIns="45700" anchor="ctr" anchorCtr="0">
            <a:noAutofit/>
          </a:bodyPr>
          <a:lstStyle/>
          <a:p>
            <a:pPr marL="0" marR="0" lvl="0" indent="0" algn="ctr" rtl="0">
              <a:spcBef>
                <a:spcPts val="0"/>
              </a:spcBef>
              <a:buSzPct val="25000"/>
              <a:buNone/>
            </a:pPr>
            <a:r>
              <a:rPr lang="en-US" sz="1600" b="1" i="1" dirty="0">
                <a:solidFill>
                  <a:srgbClr val="C9D522"/>
                </a:solidFill>
                <a:latin typeface="Open Sans"/>
                <a:ea typeface="Open Sans"/>
                <a:cs typeface="Open Sans"/>
                <a:sym typeface="Open Sans"/>
              </a:rPr>
              <a:t>Comparing them.</a:t>
            </a:r>
            <a:endParaRPr lang="en-US" sz="1600" b="1" i="1" u="none" strike="noStrike" cap="none" dirty="0">
              <a:solidFill>
                <a:srgbClr val="C9D522"/>
              </a:solidFill>
              <a:latin typeface="Open Sans"/>
              <a:ea typeface="Open Sans"/>
              <a:cs typeface="Open Sans"/>
              <a:sym typeface="Open Sans"/>
            </a:endParaRPr>
          </a:p>
        </p:txBody>
      </p:sp>
      <p:sp>
        <p:nvSpPr>
          <p:cNvPr id="42" name="Rounded Rectangular Callout 41"/>
          <p:cNvSpPr/>
          <p:nvPr/>
        </p:nvSpPr>
        <p:spPr>
          <a:xfrm>
            <a:off x="6933669" y="5282150"/>
            <a:ext cx="2945799" cy="933201"/>
          </a:xfrm>
          <a:prstGeom prst="wedgeRoundRectCallout">
            <a:avLst>
              <a:gd name="adj1" fmla="val -55384"/>
              <a:gd name="adj2" fmla="val -31213"/>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How many examples of comparing can you find in the conversation?</a:t>
            </a:r>
          </a:p>
        </p:txBody>
      </p:sp>
      <p:sp>
        <p:nvSpPr>
          <p:cNvPr id="43" name="Shape 87"/>
          <p:cNvSpPr/>
          <p:nvPr/>
        </p:nvSpPr>
        <p:spPr>
          <a:xfrm>
            <a:off x="10064242" y="4896593"/>
            <a:ext cx="1249800" cy="1210417"/>
          </a:xfrm>
          <a:prstGeom prst="cloudCallout">
            <a:avLst>
              <a:gd name="adj1" fmla="val -67664"/>
              <a:gd name="adj2" fmla="val 8881"/>
            </a:avLst>
          </a:prstGeom>
          <a:solidFill>
            <a:schemeClr val="bg1"/>
          </a:solidFill>
          <a:ln>
            <a:noFill/>
          </a:ln>
        </p:spPr>
        <p:txBody>
          <a:bodyPr lIns="91425" tIns="45700" rIns="91425" bIns="45700" anchor="ctr" anchorCtr="0">
            <a:noAutofit/>
          </a:bodyPr>
          <a:lstStyle/>
          <a:p>
            <a:pPr marL="0" marR="0" lvl="0" indent="0" algn="ctr" rtl="0">
              <a:spcBef>
                <a:spcPts val="0"/>
              </a:spcBef>
              <a:buSzPct val="25000"/>
              <a:buNone/>
            </a:pPr>
            <a:r>
              <a:rPr lang="en-US" sz="1600" b="1" i="1" dirty="0">
                <a:solidFill>
                  <a:srgbClr val="C9D522"/>
                </a:solidFill>
                <a:latin typeface="Open Sans"/>
                <a:ea typeface="Open Sans"/>
                <a:cs typeface="Open Sans"/>
                <a:sym typeface="Open Sans"/>
              </a:rPr>
              <a:t>Six.</a:t>
            </a:r>
            <a:endParaRPr lang="en-US" sz="1600" b="1" i="1" u="none" strike="noStrike" cap="none" dirty="0">
              <a:solidFill>
                <a:srgbClr val="C9D522"/>
              </a:solidFill>
              <a:latin typeface="Open Sans"/>
              <a:ea typeface="Open Sans"/>
              <a:cs typeface="Open Sans"/>
              <a:sym typeface="Open Sans"/>
            </a:endParaRPr>
          </a:p>
        </p:txBody>
      </p:sp>
      <p:sp>
        <p:nvSpPr>
          <p:cNvPr id="44" name="Rounded Rectangular Callout 43"/>
          <p:cNvSpPr/>
          <p:nvPr/>
        </p:nvSpPr>
        <p:spPr>
          <a:xfrm>
            <a:off x="6746099" y="2338300"/>
            <a:ext cx="3548458" cy="2779518"/>
          </a:xfrm>
          <a:prstGeom prst="wedgeRoundRectCallout">
            <a:avLst>
              <a:gd name="adj1" fmla="val -58176"/>
              <a:gd name="adj2" fmla="val 37103"/>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Which picture is correct?</a:t>
            </a:r>
          </a:p>
          <a:p>
            <a:pPr lvl="0">
              <a:buSzPct val="25000"/>
            </a:pPr>
            <a:r>
              <a:rPr lang="en-US" sz="1600" dirty="0">
                <a:solidFill>
                  <a:schemeClr val="bg1"/>
                </a:solidFill>
                <a:latin typeface="Open Sans" charset="0"/>
                <a:ea typeface="Open Sans" charset="0"/>
                <a:cs typeface="Open Sans" charset="0"/>
                <a:sym typeface="Open Sans"/>
              </a:rPr>
              <a:t> A.</a:t>
            </a:r>
          </a:p>
          <a:p>
            <a:pPr lvl="0" algn="ctr">
              <a:buSzPct val="25000"/>
            </a:pPr>
            <a:endParaRPr lang="en-US" sz="1600" dirty="0">
              <a:solidFill>
                <a:schemeClr val="bg1"/>
              </a:solidFill>
              <a:latin typeface="Open Sans" charset="0"/>
              <a:ea typeface="Open Sans" charset="0"/>
              <a:cs typeface="Open Sans" charset="0"/>
              <a:sym typeface="Open Sans"/>
            </a:endParaRPr>
          </a:p>
          <a:p>
            <a:pPr lvl="0" algn="ctr">
              <a:buSzPct val="25000"/>
            </a:pPr>
            <a:endParaRPr lang="en-US" sz="1600" dirty="0">
              <a:solidFill>
                <a:schemeClr val="bg1"/>
              </a:solidFill>
              <a:latin typeface="Open Sans" charset="0"/>
              <a:ea typeface="Open Sans" charset="0"/>
              <a:cs typeface="Open Sans" charset="0"/>
              <a:sym typeface="Open Sans"/>
            </a:endParaRPr>
          </a:p>
          <a:p>
            <a:pPr lvl="0" algn="ctr">
              <a:buSzPct val="25000"/>
            </a:pPr>
            <a:endParaRPr lang="en-US" sz="1600" dirty="0">
              <a:solidFill>
                <a:schemeClr val="bg1"/>
              </a:solidFill>
              <a:latin typeface="Open Sans" charset="0"/>
              <a:ea typeface="Open Sans" charset="0"/>
              <a:cs typeface="Open Sans" charset="0"/>
              <a:sym typeface="Open Sans"/>
            </a:endParaRPr>
          </a:p>
          <a:p>
            <a:pPr lvl="0" algn="ctr">
              <a:buSzPct val="25000"/>
            </a:pPr>
            <a:r>
              <a:rPr lang="en-US" sz="1600" dirty="0">
                <a:solidFill>
                  <a:schemeClr val="bg1"/>
                </a:solidFill>
                <a:latin typeface="Open Sans" charset="0"/>
                <a:ea typeface="Open Sans" charset="0"/>
                <a:cs typeface="Open Sans" charset="0"/>
                <a:sym typeface="Open Sans"/>
              </a:rPr>
              <a:t>My dog           My sister’s dog</a:t>
            </a:r>
          </a:p>
          <a:p>
            <a:pPr lvl="0">
              <a:buSzPct val="25000"/>
            </a:pPr>
            <a:r>
              <a:rPr lang="en-US" sz="1600" dirty="0">
                <a:solidFill>
                  <a:schemeClr val="bg1"/>
                </a:solidFill>
                <a:latin typeface="Open Sans" charset="0"/>
                <a:ea typeface="Open Sans" charset="0"/>
                <a:cs typeface="Open Sans" charset="0"/>
                <a:sym typeface="Open Sans"/>
              </a:rPr>
              <a:t>B. </a:t>
            </a:r>
          </a:p>
          <a:p>
            <a:pPr lvl="0" algn="ctr">
              <a:buSzPct val="25000"/>
            </a:pPr>
            <a:endParaRPr lang="en-US" sz="1600" dirty="0">
              <a:solidFill>
                <a:schemeClr val="bg1"/>
              </a:solidFill>
              <a:latin typeface="Open Sans" charset="0"/>
              <a:ea typeface="Open Sans" charset="0"/>
              <a:cs typeface="Open Sans" charset="0"/>
              <a:sym typeface="Open Sans"/>
            </a:endParaRPr>
          </a:p>
          <a:p>
            <a:pPr lvl="0" algn="ctr">
              <a:buSzPct val="25000"/>
            </a:pPr>
            <a:endParaRPr lang="en-US" sz="1600" dirty="0">
              <a:solidFill>
                <a:schemeClr val="bg1"/>
              </a:solidFill>
              <a:latin typeface="Open Sans" charset="0"/>
              <a:ea typeface="Open Sans" charset="0"/>
              <a:cs typeface="Open Sans" charset="0"/>
              <a:sym typeface="Open Sans"/>
            </a:endParaRPr>
          </a:p>
          <a:p>
            <a:pPr lvl="0" algn="ctr">
              <a:buSzPct val="25000"/>
            </a:pPr>
            <a:endParaRPr lang="en-US" sz="1600" dirty="0">
              <a:solidFill>
                <a:schemeClr val="bg1"/>
              </a:solidFill>
              <a:latin typeface="Open Sans" charset="0"/>
              <a:ea typeface="Open Sans" charset="0"/>
              <a:cs typeface="Open Sans" charset="0"/>
              <a:sym typeface="Open Sans"/>
            </a:endParaRPr>
          </a:p>
          <a:p>
            <a:pPr lvl="0" algn="ctr">
              <a:buSzPct val="25000"/>
            </a:pPr>
            <a:r>
              <a:rPr lang="en-US" sz="1600" dirty="0">
                <a:solidFill>
                  <a:schemeClr val="bg1"/>
                </a:solidFill>
                <a:latin typeface="Open Sans" charset="0"/>
                <a:ea typeface="Open Sans" charset="0"/>
                <a:cs typeface="Open Sans" charset="0"/>
                <a:sym typeface="Open Sans"/>
              </a:rPr>
              <a:t>My dog           My sister’s dog</a:t>
            </a:r>
          </a:p>
        </p:txBody>
      </p:sp>
      <p:pic>
        <p:nvPicPr>
          <p:cNvPr id="45" name="Picture 12" descr="Image result for long haired big do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26614" y="4000869"/>
            <a:ext cx="743322" cy="720094"/>
          </a:xfrm>
          <a:prstGeom prst="rect">
            <a:avLst/>
          </a:prstGeom>
          <a:noFill/>
          <a:extLst>
            <a:ext uri="{909E8E84-426E-40dd-AFC4-6F175D3DCCD1}">
              <a14:hiddenFill xmlns:a14="http://schemas.microsoft.com/office/drawing/2010/main" xmlns="">
                <a:solidFill>
                  <a:srgbClr val="FFFFFF"/>
                </a:solidFill>
              </a14:hiddenFill>
            </a:ext>
          </a:extLst>
        </p:spPr>
      </p:pic>
      <p:pic>
        <p:nvPicPr>
          <p:cNvPr id="1038" name="Picture 14" descr="Image result for small curly haired do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1580" y="2896616"/>
            <a:ext cx="733389" cy="524373"/>
          </a:xfrm>
          <a:prstGeom prst="rect">
            <a:avLst/>
          </a:prstGeom>
          <a:noFill/>
          <a:extLst>
            <a:ext uri="{909E8E84-426E-40dd-AFC4-6F175D3DCCD1}">
              <a14:hiddenFill xmlns:a14="http://schemas.microsoft.com/office/drawing/2010/main" xmlns="">
                <a:solidFill>
                  <a:srgbClr val="FFFFFF"/>
                </a:solidFill>
              </a14:hiddenFill>
            </a:ext>
          </a:extLst>
        </p:spPr>
      </p:pic>
      <p:pic>
        <p:nvPicPr>
          <p:cNvPr id="46" name="Picture 14" descr="Image result for small curly haired do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12052" y="4155416"/>
            <a:ext cx="765397" cy="547259"/>
          </a:xfrm>
          <a:prstGeom prst="rect">
            <a:avLst/>
          </a:prstGeom>
          <a:noFill/>
          <a:extLst>
            <a:ext uri="{909E8E84-426E-40dd-AFC4-6F175D3DCCD1}">
              <a14:hiddenFill xmlns:a14="http://schemas.microsoft.com/office/drawing/2010/main" xmlns="">
                <a:solidFill>
                  <a:srgbClr val="FFFFFF"/>
                </a:solidFill>
              </a14:hiddenFill>
            </a:ext>
          </a:extLst>
        </p:spPr>
      </p:pic>
      <p:pic>
        <p:nvPicPr>
          <p:cNvPr id="47" name="Picture 12" descr="Image result for long haired big do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74395" y="2757781"/>
            <a:ext cx="743322" cy="720094"/>
          </a:xfrm>
          <a:prstGeom prst="rect">
            <a:avLst/>
          </a:prstGeom>
          <a:noFill/>
          <a:extLst>
            <a:ext uri="{909E8E84-426E-40dd-AFC4-6F175D3DCCD1}">
              <a14:hiddenFill xmlns:a14="http://schemas.microsoft.com/office/drawing/2010/main" xmlns="">
                <a:solidFill>
                  <a:srgbClr val="FFFFFF"/>
                </a:solidFill>
              </a14:hiddenFill>
            </a:ext>
          </a:extLst>
        </p:spPr>
      </p:pic>
      <p:sp>
        <p:nvSpPr>
          <p:cNvPr id="41" name="Shape 87"/>
          <p:cNvSpPr/>
          <p:nvPr/>
        </p:nvSpPr>
        <p:spPr>
          <a:xfrm>
            <a:off x="10437239" y="2956608"/>
            <a:ext cx="1249800" cy="1210417"/>
          </a:xfrm>
          <a:prstGeom prst="cloudCallout">
            <a:avLst>
              <a:gd name="adj1" fmla="val -67664"/>
              <a:gd name="adj2" fmla="val 8881"/>
            </a:avLst>
          </a:prstGeom>
          <a:solidFill>
            <a:schemeClr val="bg1"/>
          </a:solidFill>
          <a:ln>
            <a:noFill/>
          </a:ln>
        </p:spPr>
        <p:txBody>
          <a:bodyPr lIns="91425" tIns="45700" rIns="91425" bIns="45700" anchor="ctr" anchorCtr="0">
            <a:noAutofit/>
          </a:bodyPr>
          <a:lstStyle/>
          <a:p>
            <a:pPr marL="0" marR="0" lvl="0" indent="0" algn="ctr" rtl="0">
              <a:spcBef>
                <a:spcPts val="0"/>
              </a:spcBef>
              <a:buSzPct val="25000"/>
              <a:buNone/>
            </a:pPr>
            <a:r>
              <a:rPr lang="en-US" sz="1600" b="1" i="1" dirty="0">
                <a:solidFill>
                  <a:srgbClr val="C9D522"/>
                </a:solidFill>
                <a:latin typeface="Open Sans"/>
                <a:ea typeface="Open Sans"/>
                <a:cs typeface="Open Sans"/>
                <a:sym typeface="Open Sans"/>
              </a:rPr>
              <a:t>A.</a:t>
            </a:r>
            <a:endParaRPr lang="en-US" sz="1600" b="1" i="1" u="none" strike="noStrike" cap="none" dirty="0">
              <a:solidFill>
                <a:srgbClr val="C9D522"/>
              </a:solidFill>
              <a:latin typeface="Open Sans"/>
              <a:ea typeface="Open Sans"/>
              <a:cs typeface="Open Sans"/>
              <a:sym typeface="Open Sans"/>
            </a:endParaRPr>
          </a:p>
        </p:txBody>
      </p:sp>
      <p:sp>
        <p:nvSpPr>
          <p:cNvPr id="21" name="Footer Placeholder 1">
            <a:extLst>
              <a:ext uri="{FF2B5EF4-FFF2-40B4-BE49-F238E27FC236}">
                <a16:creationId xmlns:a16="http://schemas.microsoft.com/office/drawing/2014/main" id="{10A0BD23-AFF8-4B69-BC38-37C3E02A9B62}"/>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dissolve">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dissolve">
                                      <p:cBhvr>
                                        <p:cTn id="20" dur="500"/>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dissolve">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dissolve">
                                      <p:cBhvr>
                                        <p:cTn id="30" dur="500"/>
                                        <p:tgtEl>
                                          <p:spTgt spid="44"/>
                                        </p:tgtEl>
                                      </p:cBhvr>
                                    </p:animEffect>
                                  </p:childTnLst>
                                </p:cTn>
                              </p:par>
                              <p:par>
                                <p:cTn id="31" presetID="9" presetClass="entr" presetSubtype="0"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dissolve">
                                      <p:cBhvr>
                                        <p:cTn id="33" dur="500"/>
                                        <p:tgtEl>
                                          <p:spTgt spid="47"/>
                                        </p:tgtEl>
                                      </p:cBhvr>
                                    </p:animEffect>
                                  </p:childTnLst>
                                </p:cTn>
                              </p:par>
                              <p:par>
                                <p:cTn id="34" presetID="9" presetClass="entr" presetSubtype="0" fill="hold" nodeType="withEffect">
                                  <p:stCondLst>
                                    <p:cond delay="0"/>
                                  </p:stCondLst>
                                  <p:childTnLst>
                                    <p:set>
                                      <p:cBhvr>
                                        <p:cTn id="35" dur="1" fill="hold">
                                          <p:stCondLst>
                                            <p:cond delay="0"/>
                                          </p:stCondLst>
                                        </p:cTn>
                                        <p:tgtEl>
                                          <p:spTgt spid="1038"/>
                                        </p:tgtEl>
                                        <p:attrNameLst>
                                          <p:attrName>style.visibility</p:attrName>
                                        </p:attrNameLst>
                                      </p:cBhvr>
                                      <p:to>
                                        <p:strVal val="visible"/>
                                      </p:to>
                                    </p:set>
                                    <p:animEffect transition="in" filter="dissolve">
                                      <p:cBhvr>
                                        <p:cTn id="36" dur="500"/>
                                        <p:tgtEl>
                                          <p:spTgt spid="1038"/>
                                        </p:tgtEl>
                                      </p:cBhvr>
                                    </p:animEffect>
                                  </p:childTnLst>
                                </p:cTn>
                              </p:par>
                              <p:par>
                                <p:cTn id="37" presetID="9" presetClass="entr" presetSubtype="0"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dissolve">
                                      <p:cBhvr>
                                        <p:cTn id="39" dur="500"/>
                                        <p:tgtEl>
                                          <p:spTgt spid="45"/>
                                        </p:tgtEl>
                                      </p:cBhvr>
                                    </p:animEffect>
                                  </p:childTnLst>
                                </p:cTn>
                              </p:par>
                              <p:par>
                                <p:cTn id="40" presetID="9"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dissolve">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dissolve">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dissolve">
                                      <p:cBhvr>
                                        <p:cTn id="52" dur="500"/>
                                        <p:tgtEl>
                                          <p:spTgt spid="42"/>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dissolve">
                                      <p:cBhvr>
                                        <p:cTn id="5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5" grpId="0" animBg="1"/>
      <p:bldP spid="36" grpId="0" animBg="1"/>
      <p:bldP spid="42" grpId="0" animBg="1"/>
      <p:bldP spid="43" grpId="0" animBg="1"/>
      <p:bldP spid="44" grpId="0" animBg="1"/>
      <p:bldP spid="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7" name="Shape 81"/>
          <p:cNvSpPr txBox="1">
            <a:spLocks/>
          </p:cNvSpPr>
          <p:nvPr/>
        </p:nvSpPr>
        <p:spPr>
          <a:xfrm>
            <a:off x="450601" y="229387"/>
            <a:ext cx="10808802" cy="1312049"/>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3700" b="0" i="0" u="none" strike="noStrike" cap="none">
                <a:solidFill>
                  <a:schemeClr val="dk1"/>
                </a:solidFill>
                <a:latin typeface="Arial"/>
                <a:ea typeface="Arial"/>
                <a:cs typeface="Arial"/>
                <a:sym typeface="Arial"/>
              </a:defRPr>
            </a:lvl1pPr>
            <a:lvl2pPr lvl="1">
              <a:spcBef>
                <a:spcPts val="0"/>
              </a:spcBef>
              <a:buClr>
                <a:schemeClr val="dk1"/>
              </a:buClr>
              <a:buSzPct val="100000"/>
              <a:buNone/>
              <a:defRPr sz="3700">
                <a:solidFill>
                  <a:schemeClr val="dk1"/>
                </a:solidFill>
              </a:defRPr>
            </a:lvl2pPr>
            <a:lvl3pPr lvl="2">
              <a:spcBef>
                <a:spcPts val="0"/>
              </a:spcBef>
              <a:buClr>
                <a:schemeClr val="dk1"/>
              </a:buClr>
              <a:buSzPct val="100000"/>
              <a:buNone/>
              <a:defRPr sz="3700">
                <a:solidFill>
                  <a:schemeClr val="dk1"/>
                </a:solidFill>
              </a:defRPr>
            </a:lvl3pPr>
            <a:lvl4pPr lvl="3">
              <a:spcBef>
                <a:spcPts val="0"/>
              </a:spcBef>
              <a:buClr>
                <a:schemeClr val="dk1"/>
              </a:buClr>
              <a:buSzPct val="100000"/>
              <a:buNone/>
              <a:defRPr sz="3700">
                <a:solidFill>
                  <a:schemeClr val="dk1"/>
                </a:solidFill>
              </a:defRPr>
            </a:lvl4pPr>
            <a:lvl5pPr lvl="4">
              <a:spcBef>
                <a:spcPts val="0"/>
              </a:spcBef>
              <a:buClr>
                <a:schemeClr val="dk1"/>
              </a:buClr>
              <a:buSzPct val="100000"/>
              <a:buNone/>
              <a:defRPr sz="3700">
                <a:solidFill>
                  <a:schemeClr val="dk1"/>
                </a:solidFill>
              </a:defRPr>
            </a:lvl5pPr>
            <a:lvl6pPr lvl="5">
              <a:spcBef>
                <a:spcPts val="0"/>
              </a:spcBef>
              <a:buClr>
                <a:schemeClr val="dk1"/>
              </a:buClr>
              <a:buSzPct val="100000"/>
              <a:buNone/>
              <a:defRPr sz="3700">
                <a:solidFill>
                  <a:schemeClr val="dk1"/>
                </a:solidFill>
              </a:defRPr>
            </a:lvl6pPr>
            <a:lvl7pPr lvl="6">
              <a:spcBef>
                <a:spcPts val="0"/>
              </a:spcBef>
              <a:buClr>
                <a:schemeClr val="dk1"/>
              </a:buClr>
              <a:buSzPct val="100000"/>
              <a:buNone/>
              <a:defRPr sz="3700">
                <a:solidFill>
                  <a:schemeClr val="dk1"/>
                </a:solidFill>
              </a:defRPr>
            </a:lvl7pPr>
            <a:lvl8pPr lvl="7">
              <a:spcBef>
                <a:spcPts val="0"/>
              </a:spcBef>
              <a:buClr>
                <a:schemeClr val="dk1"/>
              </a:buClr>
              <a:buSzPct val="100000"/>
              <a:buNone/>
              <a:defRPr sz="3700">
                <a:solidFill>
                  <a:schemeClr val="dk1"/>
                </a:solidFill>
              </a:defRPr>
            </a:lvl8pPr>
            <a:lvl9pPr lvl="8">
              <a:spcBef>
                <a:spcPts val="0"/>
              </a:spcBef>
              <a:buClr>
                <a:schemeClr val="dk1"/>
              </a:buClr>
              <a:buSzPct val="100000"/>
              <a:buNone/>
              <a:defRPr sz="3700">
                <a:solidFill>
                  <a:schemeClr val="dk1"/>
                </a:solidFill>
              </a:defRPr>
            </a:lvl9pPr>
          </a:lstStyle>
          <a:p>
            <a:pPr>
              <a:lnSpc>
                <a:spcPct val="90000"/>
              </a:lnSpc>
              <a:buSzPct val="25000"/>
              <a:buFont typeface="Rokkitt"/>
              <a:buNone/>
            </a:pPr>
            <a:r>
              <a:rPr lang="en-US" sz="4400" b="1" dirty="0">
                <a:solidFill>
                  <a:srgbClr val="1C4587"/>
                </a:solidFill>
                <a:latin typeface="Open Sans"/>
                <a:ea typeface="Open Sans"/>
                <a:cs typeface="Open Sans"/>
                <a:sym typeface="Open Sans"/>
              </a:rPr>
              <a:t>Function: </a:t>
            </a:r>
            <a:r>
              <a:rPr lang="en-US" sz="4400" dirty="0">
                <a:solidFill>
                  <a:srgbClr val="1C4587"/>
                </a:solidFill>
                <a:latin typeface="Open Sans"/>
                <a:ea typeface="Open Sans"/>
                <a:cs typeface="Open Sans"/>
                <a:sym typeface="Open Sans"/>
              </a:rPr>
              <a:t>When do we use comparative and superlative adjectives?</a:t>
            </a:r>
          </a:p>
        </p:txBody>
      </p:sp>
      <p:sp>
        <p:nvSpPr>
          <p:cNvPr id="18" name="Shape 82"/>
          <p:cNvSpPr txBox="1">
            <a:spLocks/>
          </p:cNvSpPr>
          <p:nvPr/>
        </p:nvSpPr>
        <p:spPr>
          <a:xfrm>
            <a:off x="450601" y="1597297"/>
            <a:ext cx="10808802" cy="733799"/>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a:lnSpc>
                <a:spcPct val="90000"/>
              </a:lnSpc>
              <a:buClr>
                <a:srgbClr val="9E3611"/>
              </a:buClr>
              <a:buSzPct val="25000"/>
              <a:buFont typeface="Noto Sans Symbols"/>
              <a:buNone/>
            </a:pPr>
            <a:r>
              <a:rPr lang="en-US" sz="2000" b="1" dirty="0">
                <a:solidFill>
                  <a:srgbClr val="1C4587"/>
                </a:solidFill>
                <a:latin typeface="Open Sans" charset="0"/>
                <a:ea typeface="Open Sans" charset="0"/>
                <a:cs typeface="Open Sans" charset="0"/>
                <a:sym typeface="Open Sans"/>
              </a:rPr>
              <a:t>1. Comparative adjectives: to compare two people, things or places.</a:t>
            </a:r>
          </a:p>
        </p:txBody>
      </p:sp>
      <p:sp>
        <p:nvSpPr>
          <p:cNvPr id="27" name="Rounded Rectangular Callout 26"/>
          <p:cNvSpPr/>
          <p:nvPr/>
        </p:nvSpPr>
        <p:spPr>
          <a:xfrm>
            <a:off x="5723492" y="2586474"/>
            <a:ext cx="1635351" cy="607756"/>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Here are the two objects</a:t>
            </a:r>
          </a:p>
        </p:txBody>
      </p:sp>
      <p:sp>
        <p:nvSpPr>
          <p:cNvPr id="30" name="Rounded Rectangular Callout 29"/>
          <p:cNvSpPr/>
          <p:nvPr/>
        </p:nvSpPr>
        <p:spPr>
          <a:xfrm>
            <a:off x="5435163" y="3389687"/>
            <a:ext cx="2436661" cy="1556329"/>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In these two examples, we don’t need to mention both objects because we know we are talking about the two dogs.</a:t>
            </a:r>
          </a:p>
        </p:txBody>
      </p:sp>
      <p:sp>
        <p:nvSpPr>
          <p:cNvPr id="34" name="Rounded Rectangular Callout 33"/>
          <p:cNvSpPr/>
          <p:nvPr/>
        </p:nvSpPr>
        <p:spPr>
          <a:xfrm>
            <a:off x="611569" y="4053358"/>
            <a:ext cx="4727256" cy="715511"/>
          </a:xfrm>
          <a:prstGeom prst="wedgeRoundRectCallout">
            <a:avLst>
              <a:gd name="adj1" fmla="val 52361"/>
              <a:gd name="adj2" fmla="val -52485"/>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My dog is more intelligent (than my sister’s dog).</a:t>
            </a:r>
          </a:p>
        </p:txBody>
      </p:sp>
      <p:sp>
        <p:nvSpPr>
          <p:cNvPr id="38" name="Rounded Rectangular Callout 37"/>
          <p:cNvSpPr/>
          <p:nvPr/>
        </p:nvSpPr>
        <p:spPr>
          <a:xfrm>
            <a:off x="7957546" y="4025144"/>
            <a:ext cx="3733559" cy="768060"/>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Its hair is shorter and curlier (than my sister’s dog’s hair).</a:t>
            </a:r>
          </a:p>
        </p:txBody>
      </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15931" y="566481"/>
            <a:ext cx="995464" cy="995464"/>
          </a:xfrm>
          <a:prstGeom prst="rect">
            <a:avLst/>
          </a:prstGeom>
        </p:spPr>
      </p:pic>
      <p:sp>
        <p:nvSpPr>
          <p:cNvPr id="36" name="Rounded Rectangular Callout 35"/>
          <p:cNvSpPr/>
          <p:nvPr/>
        </p:nvSpPr>
        <p:spPr>
          <a:xfrm>
            <a:off x="694750" y="2561201"/>
            <a:ext cx="3688413" cy="600891"/>
          </a:xfrm>
          <a:prstGeom prst="wedgeRoundRectCallout">
            <a:avLst>
              <a:gd name="adj1" fmla="val -58099"/>
              <a:gd name="adj2" fmla="val 52426"/>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sister’s dog is bigger than my dog. </a:t>
            </a:r>
          </a:p>
        </p:txBody>
      </p:sp>
      <p:sp>
        <p:nvSpPr>
          <p:cNvPr id="42" name="Rounded Rectangular Callout 41"/>
          <p:cNvSpPr/>
          <p:nvPr/>
        </p:nvSpPr>
        <p:spPr>
          <a:xfrm>
            <a:off x="8253332" y="3188557"/>
            <a:ext cx="3416394" cy="698338"/>
          </a:xfrm>
          <a:prstGeom prst="wedgeRoundRectCallout">
            <a:avLst>
              <a:gd name="adj1" fmla="val -58099"/>
              <a:gd name="adj2" fmla="val 52426"/>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Its hair is shorter and curlier.</a:t>
            </a:r>
          </a:p>
        </p:txBody>
      </p:sp>
      <p:sp>
        <p:nvSpPr>
          <p:cNvPr id="28" name="Arc 27"/>
          <p:cNvSpPr/>
          <p:nvPr/>
        </p:nvSpPr>
        <p:spPr>
          <a:xfrm rot="18191909" flipH="1">
            <a:off x="3999091" y="2166765"/>
            <a:ext cx="2907454" cy="3797248"/>
          </a:xfrm>
          <a:prstGeom prst="arc">
            <a:avLst>
              <a:gd name="adj1" fmla="val 11939053"/>
              <a:gd name="adj2" fmla="val 1560278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Open Sans" charset="0"/>
              <a:ea typeface="Open Sans" charset="0"/>
              <a:cs typeface="Open Sans" charset="0"/>
            </a:endParaRPr>
          </a:p>
        </p:txBody>
      </p:sp>
      <p:sp>
        <p:nvSpPr>
          <p:cNvPr id="29" name="Arc 28"/>
          <p:cNvSpPr/>
          <p:nvPr/>
        </p:nvSpPr>
        <p:spPr>
          <a:xfrm rot="15961311">
            <a:off x="3394864" y="-141335"/>
            <a:ext cx="1255448" cy="5386081"/>
          </a:xfrm>
          <a:prstGeom prst="arc">
            <a:avLst>
              <a:gd name="adj1" fmla="val 6320155"/>
              <a:gd name="adj2" fmla="val 1576264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43" name="Rounded Rectangular Callout 42"/>
          <p:cNvSpPr/>
          <p:nvPr/>
        </p:nvSpPr>
        <p:spPr>
          <a:xfrm>
            <a:off x="7957546" y="2496830"/>
            <a:ext cx="3552647" cy="635020"/>
          </a:xfrm>
          <a:prstGeom prst="wedgeRoundRectCallout">
            <a:avLst>
              <a:gd name="adj1" fmla="val -56178"/>
              <a:gd name="adj2" fmla="val 2995"/>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dog is better than my sister’s!</a:t>
            </a:r>
          </a:p>
        </p:txBody>
      </p:sp>
      <p:sp>
        <p:nvSpPr>
          <p:cNvPr id="31" name="Arc 30"/>
          <p:cNvSpPr/>
          <p:nvPr/>
        </p:nvSpPr>
        <p:spPr>
          <a:xfrm rot="13494270" flipH="1" flipV="1">
            <a:off x="6320033" y="2376210"/>
            <a:ext cx="2907454" cy="3149522"/>
          </a:xfrm>
          <a:prstGeom prst="arc">
            <a:avLst>
              <a:gd name="adj1" fmla="val 11939053"/>
              <a:gd name="adj2" fmla="val 1560278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32" name="Arc 31"/>
          <p:cNvSpPr/>
          <p:nvPr/>
        </p:nvSpPr>
        <p:spPr>
          <a:xfrm rot="16200000" flipV="1">
            <a:off x="8521348" y="22453"/>
            <a:ext cx="1255448" cy="5041308"/>
          </a:xfrm>
          <a:prstGeom prst="arc">
            <a:avLst>
              <a:gd name="adj1" fmla="val 6201603"/>
              <a:gd name="adj2" fmla="val 15226819"/>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44" name="Rounded Rectangular Callout 43"/>
          <p:cNvSpPr/>
          <p:nvPr/>
        </p:nvSpPr>
        <p:spPr>
          <a:xfrm>
            <a:off x="1337095" y="3343525"/>
            <a:ext cx="3059289" cy="543370"/>
          </a:xfrm>
          <a:prstGeom prst="wedgeRoundRectCallout">
            <a:avLst>
              <a:gd name="adj1" fmla="val -58099"/>
              <a:gd name="adj2" fmla="val 52426"/>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dog is more intelligent. </a:t>
            </a:r>
          </a:p>
        </p:txBody>
      </p:sp>
      <p:sp>
        <p:nvSpPr>
          <p:cNvPr id="21" name="Arc 27"/>
          <p:cNvSpPr/>
          <p:nvPr/>
        </p:nvSpPr>
        <p:spPr>
          <a:xfrm rot="18191909" flipH="1">
            <a:off x="4076789" y="3028934"/>
            <a:ext cx="2907454" cy="3797248"/>
          </a:xfrm>
          <a:prstGeom prst="arc">
            <a:avLst>
              <a:gd name="adj1" fmla="val 12371277"/>
              <a:gd name="adj2" fmla="val 1537722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Open Sans" charset="0"/>
              <a:ea typeface="Open Sans" charset="0"/>
              <a:cs typeface="Open Sans" charset="0"/>
            </a:endParaRPr>
          </a:p>
        </p:txBody>
      </p:sp>
      <p:sp>
        <p:nvSpPr>
          <p:cNvPr id="22" name="Arc 30"/>
          <p:cNvSpPr/>
          <p:nvPr/>
        </p:nvSpPr>
        <p:spPr>
          <a:xfrm rot="13494270" flipH="1" flipV="1">
            <a:off x="6397731" y="3238379"/>
            <a:ext cx="2907454" cy="3149522"/>
          </a:xfrm>
          <a:prstGeom prst="arc">
            <a:avLst>
              <a:gd name="adj1" fmla="val 12540159"/>
              <a:gd name="adj2" fmla="val 1482198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Open Sans" charset="0"/>
              <a:ea typeface="Open Sans" charset="0"/>
              <a:cs typeface="Open Sans" charset="0"/>
            </a:endParaRPr>
          </a:p>
        </p:txBody>
      </p:sp>
      <p:sp>
        <p:nvSpPr>
          <p:cNvPr id="23" name="Footer Placeholder 1">
            <a:extLst>
              <a:ext uri="{FF2B5EF4-FFF2-40B4-BE49-F238E27FC236}">
                <a16:creationId xmlns:a16="http://schemas.microsoft.com/office/drawing/2014/main" id="{48926D49-E3C0-492D-80FF-468718F3E9EC}"/>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351722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dissolve">
                                      <p:cBhvr>
                                        <p:cTn id="10" dur="500"/>
                                        <p:tgtEl>
                                          <p:spTgt spid="3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dissolve">
                                      <p:cBhvr>
                                        <p:cTn id="13" dur="500"/>
                                        <p:tgtEl>
                                          <p:spTgt spid="4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dissolve">
                                      <p:cBhvr>
                                        <p:cTn id="16" dur="500"/>
                                        <p:tgtEl>
                                          <p:spTgt spid="43"/>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dissolve">
                                      <p:cBhvr>
                                        <p:cTn id="19" dur="500"/>
                                        <p:tgtEl>
                                          <p:spTgt spid="42"/>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dissolve">
                                      <p:cBhvr>
                                        <p:cTn id="24" dur="500"/>
                                        <p:tgtEl>
                                          <p:spTgt spid="26"/>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dissolve">
                                      <p:cBhvr>
                                        <p:cTn id="27" dur="500"/>
                                        <p:tgtEl>
                                          <p:spTgt spid="27"/>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dissolve">
                                      <p:cBhvr>
                                        <p:cTn id="30" dur="500"/>
                                        <p:tgtEl>
                                          <p:spTgt spid="28"/>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dissolve">
                                      <p:cBhvr>
                                        <p:cTn id="33" dur="500"/>
                                        <p:tgtEl>
                                          <p:spTgt spid="29"/>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dissolve">
                                      <p:cBhvr>
                                        <p:cTn id="36" dur="500"/>
                                        <p:tgtEl>
                                          <p:spTgt spid="31"/>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dissolve">
                                      <p:cBhvr>
                                        <p:cTn id="39" dur="500"/>
                                        <p:tgtEl>
                                          <p:spTgt spid="32"/>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dissolve">
                                      <p:cBhvr>
                                        <p:cTn id="44" dur="500"/>
                                        <p:tgtEl>
                                          <p:spTgt spid="30"/>
                                        </p:tgtEl>
                                      </p:cBhvr>
                                    </p:animEffect>
                                  </p:childTnLst>
                                </p:cTn>
                              </p:par>
                              <p:par>
                                <p:cTn id="45" presetID="1" presetClass="entr" presetSubtype="0" fill="hold" grpId="1"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9" presetClass="entr" presetSubtype="0" fill="hold" grpId="0" nodeType="withEffect">
                                  <p:stCondLst>
                                    <p:cond delay="2000"/>
                                  </p:stCondLst>
                                  <p:childTnLst>
                                    <p:set>
                                      <p:cBhvr>
                                        <p:cTn id="50" dur="1" fill="hold">
                                          <p:stCondLst>
                                            <p:cond delay="0"/>
                                          </p:stCondLst>
                                        </p:cTn>
                                        <p:tgtEl>
                                          <p:spTgt spid="34"/>
                                        </p:tgtEl>
                                        <p:attrNameLst>
                                          <p:attrName>style.visibility</p:attrName>
                                        </p:attrNameLst>
                                      </p:cBhvr>
                                      <p:to>
                                        <p:strVal val="visible"/>
                                      </p:to>
                                    </p:set>
                                    <p:animEffect transition="in" filter="dissolve">
                                      <p:cBhvr>
                                        <p:cTn id="51" dur="500"/>
                                        <p:tgtEl>
                                          <p:spTgt spid="34"/>
                                        </p:tgtEl>
                                      </p:cBhvr>
                                    </p:animEffect>
                                  </p:childTnLst>
                                </p:cTn>
                              </p:par>
                              <p:par>
                                <p:cTn id="52" presetID="9" presetClass="entr" presetSubtype="0" fill="hold" grpId="0" nodeType="withEffect">
                                  <p:stCondLst>
                                    <p:cond delay="2000"/>
                                  </p:stCondLst>
                                  <p:childTnLst>
                                    <p:set>
                                      <p:cBhvr>
                                        <p:cTn id="53" dur="1" fill="hold">
                                          <p:stCondLst>
                                            <p:cond delay="0"/>
                                          </p:stCondLst>
                                        </p:cTn>
                                        <p:tgtEl>
                                          <p:spTgt spid="38"/>
                                        </p:tgtEl>
                                        <p:attrNameLst>
                                          <p:attrName>style.visibility</p:attrName>
                                        </p:attrNameLst>
                                      </p:cBhvr>
                                      <p:to>
                                        <p:strVal val="visible"/>
                                      </p:to>
                                    </p:set>
                                    <p:animEffect transition="in" filter="dissolve">
                                      <p:cBhvr>
                                        <p:cTn id="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7" grpId="0" animBg="1"/>
      <p:bldP spid="30" grpId="0" animBg="1"/>
      <p:bldP spid="34" grpId="0" animBg="1"/>
      <p:bldP spid="38" grpId="0" animBg="1"/>
      <p:bldP spid="36" grpId="0" animBg="1"/>
      <p:bldP spid="42" grpId="0" animBg="1"/>
      <p:bldP spid="28" grpId="0" animBg="1"/>
      <p:bldP spid="29" grpId="0" animBg="1"/>
      <p:bldP spid="43" grpId="0" animBg="1"/>
      <p:bldP spid="31" grpId="0" animBg="1"/>
      <p:bldP spid="32" grpId="0" animBg="1"/>
      <p:bldP spid="44" grpId="0" animBg="1"/>
      <p:bldP spid="21" grpId="1" animBg="1"/>
      <p:bldP spid="2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450601" y="179333"/>
            <a:ext cx="10685972"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dirty="0">
                <a:solidFill>
                  <a:srgbClr val="1C4587"/>
                </a:solidFill>
                <a:latin typeface="Open Sans"/>
                <a:ea typeface="Open Sans"/>
                <a:cs typeface="Open Sans"/>
                <a:sym typeface="Open Sans"/>
              </a:rPr>
              <a:t>When do we use superlative adjectives?</a:t>
            </a:r>
            <a:endParaRPr lang="en-US" sz="4400" i="0" u="none" strike="noStrike" cap="none" dirty="0">
              <a:solidFill>
                <a:srgbClr val="1C4587"/>
              </a:solidFill>
              <a:latin typeface="Open Sans"/>
              <a:ea typeface="Open Sans"/>
              <a:cs typeface="Open Sans"/>
              <a:sym typeface="Open Sans"/>
            </a:endParaRP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5446" y="989265"/>
            <a:ext cx="1239894" cy="1239894"/>
          </a:xfrm>
          <a:prstGeom prst="rect">
            <a:avLst/>
          </a:prstGeom>
        </p:spPr>
      </p:pic>
      <p:sp>
        <p:nvSpPr>
          <p:cNvPr id="23" name="Rounded Rectangular Callout 22"/>
          <p:cNvSpPr/>
          <p:nvPr/>
        </p:nvSpPr>
        <p:spPr>
          <a:xfrm>
            <a:off x="3630304" y="1007000"/>
            <a:ext cx="5964072" cy="1216017"/>
          </a:xfrm>
          <a:prstGeom prst="wedgeRoundRectCallout">
            <a:avLst>
              <a:gd name="adj1" fmla="val 58182"/>
              <a:gd name="adj2" fmla="val -11939"/>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family has a lot of animals, but my cat is the best! He is the smallest animal in the house, but he is the happiest! He has the biggest personality and is the most intelligent.</a:t>
            </a:r>
          </a:p>
        </p:txBody>
      </p:sp>
      <p:sp>
        <p:nvSpPr>
          <p:cNvPr id="27" name="Rounded Rectangular Callout 26"/>
          <p:cNvSpPr/>
          <p:nvPr/>
        </p:nvSpPr>
        <p:spPr>
          <a:xfrm>
            <a:off x="1438559" y="3398139"/>
            <a:ext cx="3692999" cy="1593536"/>
          </a:xfrm>
          <a:prstGeom prst="wedgeRoundRectCallout">
            <a:avLst>
              <a:gd name="adj1" fmla="val 54301"/>
              <a:gd name="adj2" fmla="val 22076"/>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Look at what the man says: ‘</a:t>
            </a:r>
            <a:r>
              <a:rPr lang="en-US" sz="1600" i="1" dirty="0">
                <a:solidFill>
                  <a:schemeClr val="bg1"/>
                </a:solidFill>
                <a:latin typeface="Open Sans" charset="0"/>
                <a:ea typeface="Open Sans" charset="0"/>
                <a:cs typeface="Open Sans" charset="0"/>
                <a:sym typeface="Open Sans"/>
              </a:rPr>
              <a:t>My cat is the smallest animal in the house.’ </a:t>
            </a:r>
            <a:r>
              <a:rPr lang="en-US" sz="1600" dirty="0">
                <a:solidFill>
                  <a:schemeClr val="bg1"/>
                </a:solidFill>
                <a:latin typeface="Open Sans" charset="0"/>
                <a:ea typeface="Open Sans" charset="0"/>
                <a:cs typeface="Open Sans" charset="0"/>
                <a:sym typeface="Open Sans"/>
              </a:rPr>
              <a:t>Is he comparing his cat to one other animal or all the animals in the house?</a:t>
            </a:r>
            <a:endParaRPr lang="en-US" sz="1600" i="1" dirty="0">
              <a:solidFill>
                <a:schemeClr val="bg1"/>
              </a:solidFill>
              <a:latin typeface="Open Sans" charset="0"/>
              <a:ea typeface="Open Sans" charset="0"/>
              <a:cs typeface="Open Sans" charset="0"/>
              <a:sym typeface="Open Sans"/>
            </a:endParaRPr>
          </a:p>
        </p:txBody>
      </p:sp>
      <p:sp>
        <p:nvSpPr>
          <p:cNvPr id="28" name="Shape 87"/>
          <p:cNvSpPr/>
          <p:nvPr/>
        </p:nvSpPr>
        <p:spPr>
          <a:xfrm>
            <a:off x="450601" y="4991675"/>
            <a:ext cx="2733226" cy="1113309"/>
          </a:xfrm>
          <a:prstGeom prst="cloudCallout">
            <a:avLst>
              <a:gd name="adj1" fmla="val 53517"/>
              <a:gd name="adj2" fmla="val -71518"/>
            </a:avLst>
          </a:prstGeom>
          <a:solidFill>
            <a:schemeClr val="bg1"/>
          </a:solidFill>
          <a:ln>
            <a:noFill/>
          </a:ln>
        </p:spPr>
        <p:txBody>
          <a:bodyPr lIns="91425" tIns="45700" rIns="91425" bIns="45700" anchor="ctr" anchorCtr="0">
            <a:noAutofit/>
          </a:bodyPr>
          <a:lstStyle/>
          <a:p>
            <a:pPr marL="0" marR="0" lvl="0" indent="0" algn="ctr" rtl="0">
              <a:spcBef>
                <a:spcPts val="0"/>
              </a:spcBef>
              <a:buSzPct val="25000"/>
              <a:buNone/>
            </a:pPr>
            <a:r>
              <a:rPr lang="en-US" sz="1600" b="1" i="1" dirty="0">
                <a:solidFill>
                  <a:srgbClr val="C9D522"/>
                </a:solidFill>
                <a:latin typeface="Open Sans"/>
                <a:ea typeface="Open Sans"/>
                <a:cs typeface="Open Sans"/>
                <a:sym typeface="Open Sans"/>
              </a:rPr>
              <a:t>All the animals (a group of animals).</a:t>
            </a:r>
            <a:endParaRPr lang="en-US" sz="1600" b="1" i="1" u="none" strike="noStrike" cap="none" dirty="0">
              <a:solidFill>
                <a:srgbClr val="C9D522"/>
              </a:solidFill>
              <a:latin typeface="Open Sans"/>
              <a:ea typeface="Open Sans"/>
              <a:cs typeface="Open Sans"/>
              <a:sym typeface="Open Sans"/>
            </a:endParaRPr>
          </a:p>
        </p:txBody>
      </p:sp>
      <p:sp>
        <p:nvSpPr>
          <p:cNvPr id="30" name="Rounded Rectangular Callout 29"/>
          <p:cNvSpPr/>
          <p:nvPr/>
        </p:nvSpPr>
        <p:spPr>
          <a:xfrm>
            <a:off x="6119515" y="2499063"/>
            <a:ext cx="5248844" cy="1713530"/>
          </a:xfrm>
          <a:prstGeom prst="wedgeRoundRectCallout">
            <a:avLst>
              <a:gd name="adj1" fmla="val -39855"/>
              <a:gd name="adj2" fmla="val 66964"/>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Look! Comparatives and superlatives are different.</a:t>
            </a:r>
          </a:p>
          <a:p>
            <a:pPr lvl="0" algn="ctr">
              <a:buSzPct val="25000"/>
            </a:pPr>
            <a:r>
              <a:rPr lang="en-US" sz="1600" b="1" dirty="0">
                <a:solidFill>
                  <a:schemeClr val="accent4">
                    <a:lumMod val="50000"/>
                  </a:schemeClr>
                </a:solidFill>
                <a:latin typeface="Open Sans" charset="0"/>
                <a:ea typeface="Open Sans" charset="0"/>
                <a:cs typeface="Open Sans" charset="0"/>
                <a:sym typeface="Open Sans"/>
              </a:rPr>
              <a:t>Comparative: </a:t>
            </a:r>
            <a:r>
              <a:rPr lang="en-US" sz="1600" dirty="0">
                <a:solidFill>
                  <a:schemeClr val="accent4">
                    <a:lumMod val="50000"/>
                  </a:schemeClr>
                </a:solidFill>
                <a:latin typeface="Open Sans" charset="0"/>
                <a:ea typeface="Open Sans" charset="0"/>
                <a:cs typeface="Open Sans" charset="0"/>
                <a:sym typeface="Open Sans"/>
              </a:rPr>
              <a:t>compares </a:t>
            </a:r>
            <a:r>
              <a:rPr lang="en-US" sz="1600" u="sng" dirty="0">
                <a:solidFill>
                  <a:schemeClr val="accent4">
                    <a:lumMod val="50000"/>
                  </a:schemeClr>
                </a:solidFill>
                <a:latin typeface="Open Sans" charset="0"/>
                <a:ea typeface="Open Sans" charset="0"/>
                <a:cs typeface="Open Sans" charset="0"/>
                <a:sym typeface="Open Sans"/>
              </a:rPr>
              <a:t>two objects</a:t>
            </a:r>
            <a:r>
              <a:rPr lang="en-US" sz="1600" dirty="0">
                <a:solidFill>
                  <a:schemeClr val="accent4">
                    <a:lumMod val="50000"/>
                  </a:schemeClr>
                </a:solidFill>
                <a:latin typeface="Open Sans" charset="0"/>
                <a:ea typeface="Open Sans" charset="0"/>
                <a:cs typeface="Open Sans" charset="0"/>
                <a:sym typeface="Open Sans"/>
              </a:rPr>
              <a:t>.</a:t>
            </a:r>
          </a:p>
          <a:p>
            <a:pPr lvl="0" algn="ctr">
              <a:buSzPct val="25000"/>
            </a:pPr>
            <a:r>
              <a:rPr lang="en-US" sz="1600" i="1" dirty="0">
                <a:solidFill>
                  <a:schemeClr val="accent3">
                    <a:lumMod val="50000"/>
                  </a:schemeClr>
                </a:solidFill>
                <a:latin typeface="Open Sans" charset="0"/>
                <a:ea typeface="Open Sans" charset="0"/>
                <a:cs typeface="Open Sans" charset="0"/>
                <a:sym typeface="Open Sans"/>
              </a:rPr>
              <a:t>My dog is more intelligent than her dog. </a:t>
            </a:r>
          </a:p>
          <a:p>
            <a:pPr lvl="0" algn="ctr">
              <a:buSzPct val="25000"/>
            </a:pPr>
            <a:r>
              <a:rPr lang="en-US" sz="1600" b="1" dirty="0">
                <a:solidFill>
                  <a:schemeClr val="accent4">
                    <a:lumMod val="50000"/>
                  </a:schemeClr>
                </a:solidFill>
                <a:latin typeface="Open Sans" charset="0"/>
                <a:ea typeface="Open Sans" charset="0"/>
                <a:cs typeface="Open Sans" charset="0"/>
                <a:sym typeface="Open Sans"/>
              </a:rPr>
              <a:t>Superlative: </a:t>
            </a:r>
            <a:r>
              <a:rPr lang="en-US" sz="1600" dirty="0">
                <a:solidFill>
                  <a:schemeClr val="accent4">
                    <a:lumMod val="50000"/>
                  </a:schemeClr>
                </a:solidFill>
                <a:latin typeface="Open Sans" charset="0"/>
                <a:ea typeface="Open Sans" charset="0"/>
                <a:cs typeface="Open Sans" charset="0"/>
                <a:sym typeface="Open Sans"/>
              </a:rPr>
              <a:t>compares </a:t>
            </a:r>
            <a:r>
              <a:rPr lang="en-US" sz="1600" u="sng" dirty="0">
                <a:solidFill>
                  <a:schemeClr val="accent4">
                    <a:lumMod val="50000"/>
                  </a:schemeClr>
                </a:solidFill>
                <a:latin typeface="Open Sans" charset="0"/>
                <a:ea typeface="Open Sans" charset="0"/>
                <a:cs typeface="Open Sans" charset="0"/>
                <a:sym typeface="Open Sans"/>
              </a:rPr>
              <a:t>one object </a:t>
            </a:r>
            <a:r>
              <a:rPr lang="en-US" sz="1600" dirty="0">
                <a:solidFill>
                  <a:schemeClr val="accent4">
                    <a:lumMod val="50000"/>
                  </a:schemeClr>
                </a:solidFill>
                <a:latin typeface="Open Sans" charset="0"/>
                <a:ea typeface="Open Sans" charset="0"/>
                <a:cs typeface="Open Sans" charset="0"/>
                <a:sym typeface="Open Sans"/>
              </a:rPr>
              <a:t>to a </a:t>
            </a:r>
            <a:r>
              <a:rPr lang="en-US" sz="1600" u="sng" dirty="0">
                <a:solidFill>
                  <a:schemeClr val="accent4">
                    <a:lumMod val="50000"/>
                  </a:schemeClr>
                </a:solidFill>
                <a:latin typeface="Open Sans" charset="0"/>
                <a:ea typeface="Open Sans" charset="0"/>
                <a:cs typeface="Open Sans" charset="0"/>
                <a:sym typeface="Open Sans"/>
              </a:rPr>
              <a:t>group of objects.</a:t>
            </a:r>
          </a:p>
          <a:p>
            <a:pPr lvl="0" algn="ctr">
              <a:buSzPct val="25000"/>
            </a:pPr>
            <a:r>
              <a:rPr lang="en-US" sz="1600" i="1" dirty="0">
                <a:solidFill>
                  <a:schemeClr val="accent3">
                    <a:lumMod val="50000"/>
                  </a:schemeClr>
                </a:solidFill>
                <a:latin typeface="Open Sans" charset="0"/>
                <a:ea typeface="Open Sans" charset="0"/>
                <a:cs typeface="Open Sans" charset="0"/>
                <a:sym typeface="Open Sans"/>
              </a:rPr>
              <a:t>My cat is the best (animal in the house).</a:t>
            </a:r>
          </a:p>
        </p:txBody>
      </p:sp>
      <p:sp>
        <p:nvSpPr>
          <p:cNvPr id="31" name="Rounded Rectangular Callout 30"/>
          <p:cNvSpPr/>
          <p:nvPr/>
        </p:nvSpPr>
        <p:spPr>
          <a:xfrm>
            <a:off x="7352800" y="4852926"/>
            <a:ext cx="3551528" cy="858448"/>
          </a:xfrm>
          <a:prstGeom prst="wedgeRoundRectCallout">
            <a:avLst>
              <a:gd name="adj1" fmla="val -61001"/>
              <a:gd name="adj2" fmla="val -6187"/>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How many examples of superlative adjectives can you find in what the man says?</a:t>
            </a:r>
            <a:endParaRPr lang="en-US" sz="1600" i="1" dirty="0">
              <a:solidFill>
                <a:schemeClr val="bg1"/>
              </a:solidFill>
              <a:latin typeface="Open Sans" charset="0"/>
              <a:ea typeface="Open Sans" charset="0"/>
              <a:cs typeface="Open Sans" charset="0"/>
              <a:sym typeface="Open Sans"/>
            </a:endParaRPr>
          </a:p>
        </p:txBody>
      </p:sp>
      <p:sp>
        <p:nvSpPr>
          <p:cNvPr id="32" name="Shape 87"/>
          <p:cNvSpPr/>
          <p:nvPr/>
        </p:nvSpPr>
        <p:spPr>
          <a:xfrm>
            <a:off x="10785169" y="5552642"/>
            <a:ext cx="1284456" cy="684085"/>
          </a:xfrm>
          <a:prstGeom prst="cloudCallout">
            <a:avLst>
              <a:gd name="adj1" fmla="val -47466"/>
              <a:gd name="adj2" fmla="val -49715"/>
            </a:avLst>
          </a:prstGeom>
          <a:solidFill>
            <a:schemeClr val="bg1"/>
          </a:solidFill>
          <a:ln>
            <a:noFill/>
          </a:ln>
        </p:spPr>
        <p:txBody>
          <a:bodyPr lIns="91425" tIns="45700" rIns="91425" bIns="45700" anchor="ctr" anchorCtr="0">
            <a:noAutofit/>
          </a:bodyPr>
          <a:lstStyle/>
          <a:p>
            <a:pPr marL="0" marR="0" lvl="0" indent="0" algn="ctr" rtl="0">
              <a:spcBef>
                <a:spcPts val="0"/>
              </a:spcBef>
              <a:buSzPct val="25000"/>
              <a:buNone/>
            </a:pPr>
            <a:r>
              <a:rPr lang="en-US" sz="1600" b="1" i="1" dirty="0">
                <a:solidFill>
                  <a:srgbClr val="C9D522"/>
                </a:solidFill>
                <a:latin typeface="Open Sans"/>
                <a:ea typeface="Open Sans"/>
                <a:cs typeface="Open Sans"/>
                <a:sym typeface="Open Sans"/>
              </a:rPr>
              <a:t>Five.</a:t>
            </a:r>
            <a:endParaRPr lang="en-US" sz="1600" b="1" i="1" u="none" strike="noStrike" cap="none" dirty="0">
              <a:solidFill>
                <a:srgbClr val="C9D522"/>
              </a:solidFill>
              <a:latin typeface="Open Sans"/>
              <a:ea typeface="Open Sans"/>
              <a:cs typeface="Open Sans"/>
              <a:sym typeface="Open Sans"/>
            </a:endParaRPr>
          </a:p>
        </p:txBody>
      </p:sp>
      <p:pic>
        <p:nvPicPr>
          <p:cNvPr id="34" name="Pictur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1849" y="4662203"/>
            <a:ext cx="1239894" cy="1239894"/>
          </a:xfrm>
          <a:prstGeom prst="rect">
            <a:avLst/>
          </a:prstGeom>
        </p:spPr>
      </p:pic>
      <p:sp>
        <p:nvSpPr>
          <p:cNvPr id="37" name="Rounded Rectangular Callout 36"/>
          <p:cNvSpPr/>
          <p:nvPr/>
        </p:nvSpPr>
        <p:spPr>
          <a:xfrm>
            <a:off x="7218249" y="5832792"/>
            <a:ext cx="2724812" cy="500775"/>
          </a:xfrm>
          <a:prstGeom prst="wedgeRoundRectCallout">
            <a:avLst>
              <a:gd name="adj1" fmla="val -56994"/>
              <a:gd name="adj2" fmla="val -55243"/>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Let’s see where they are…</a:t>
            </a:r>
            <a:endParaRPr lang="en-US" sz="1600" i="1" dirty="0">
              <a:solidFill>
                <a:schemeClr val="bg1"/>
              </a:solidFill>
              <a:latin typeface="Open Sans" charset="0"/>
              <a:ea typeface="Open Sans" charset="0"/>
              <a:cs typeface="Open Sans" charset="0"/>
              <a:sym typeface="Open Sans"/>
            </a:endParaRPr>
          </a:p>
        </p:txBody>
      </p:sp>
      <p:sp>
        <p:nvSpPr>
          <p:cNvPr id="14" name="Footer Placeholder 1">
            <a:extLst>
              <a:ext uri="{FF2B5EF4-FFF2-40B4-BE49-F238E27FC236}">
                <a16:creationId xmlns:a16="http://schemas.microsoft.com/office/drawing/2014/main" id="{CB6E7ECC-B38C-430F-82B5-1ADDA5BC5571}"/>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95632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dissolve">
                                      <p:cBhvr>
                                        <p:cTn id="7" dur="500"/>
                                        <p:tgtEl>
                                          <p:spTgt spid="3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dissolve">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dissolve">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dissolve">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dissolve">
                                      <p:cBhvr>
                                        <p:cTn id="25" dur="50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dissolve">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dissolve">
                                      <p:cBhvr>
                                        <p:cTn id="3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0" grpId="0" animBg="1"/>
      <p:bldP spid="31" grpId="0" animBg="1"/>
      <p:bldP spid="32" grpId="0" animBg="1"/>
      <p:bldP spid="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97" name="Rounded Rectangular Callout 42"/>
          <p:cNvSpPr/>
          <p:nvPr/>
        </p:nvSpPr>
        <p:spPr>
          <a:xfrm>
            <a:off x="8169202" y="2073458"/>
            <a:ext cx="3552647" cy="635020"/>
          </a:xfrm>
          <a:prstGeom prst="wedgeRoundRectCallout">
            <a:avLst>
              <a:gd name="adj1" fmla="val -56178"/>
              <a:gd name="adj2" fmla="val 2995"/>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dog is better than my sister’s!</a:t>
            </a:r>
          </a:p>
        </p:txBody>
      </p:sp>
      <p:sp>
        <p:nvSpPr>
          <p:cNvPr id="17" name="Shape 81"/>
          <p:cNvSpPr txBox="1">
            <a:spLocks/>
          </p:cNvSpPr>
          <p:nvPr/>
        </p:nvSpPr>
        <p:spPr>
          <a:xfrm>
            <a:off x="450601" y="229387"/>
            <a:ext cx="10808802" cy="1312049"/>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3700" b="0" i="0" u="none" strike="noStrike" cap="none">
                <a:solidFill>
                  <a:schemeClr val="dk1"/>
                </a:solidFill>
                <a:latin typeface="Arial"/>
                <a:ea typeface="Arial"/>
                <a:cs typeface="Arial"/>
                <a:sym typeface="Arial"/>
              </a:defRPr>
            </a:lvl1pPr>
            <a:lvl2pPr lvl="1">
              <a:spcBef>
                <a:spcPts val="0"/>
              </a:spcBef>
              <a:buClr>
                <a:schemeClr val="dk1"/>
              </a:buClr>
              <a:buSzPct val="100000"/>
              <a:buNone/>
              <a:defRPr sz="3700">
                <a:solidFill>
                  <a:schemeClr val="dk1"/>
                </a:solidFill>
              </a:defRPr>
            </a:lvl2pPr>
            <a:lvl3pPr lvl="2">
              <a:spcBef>
                <a:spcPts val="0"/>
              </a:spcBef>
              <a:buClr>
                <a:schemeClr val="dk1"/>
              </a:buClr>
              <a:buSzPct val="100000"/>
              <a:buNone/>
              <a:defRPr sz="3700">
                <a:solidFill>
                  <a:schemeClr val="dk1"/>
                </a:solidFill>
              </a:defRPr>
            </a:lvl3pPr>
            <a:lvl4pPr lvl="3">
              <a:spcBef>
                <a:spcPts val="0"/>
              </a:spcBef>
              <a:buClr>
                <a:schemeClr val="dk1"/>
              </a:buClr>
              <a:buSzPct val="100000"/>
              <a:buNone/>
              <a:defRPr sz="3700">
                <a:solidFill>
                  <a:schemeClr val="dk1"/>
                </a:solidFill>
              </a:defRPr>
            </a:lvl4pPr>
            <a:lvl5pPr lvl="4">
              <a:spcBef>
                <a:spcPts val="0"/>
              </a:spcBef>
              <a:buClr>
                <a:schemeClr val="dk1"/>
              </a:buClr>
              <a:buSzPct val="100000"/>
              <a:buNone/>
              <a:defRPr sz="3700">
                <a:solidFill>
                  <a:schemeClr val="dk1"/>
                </a:solidFill>
              </a:defRPr>
            </a:lvl5pPr>
            <a:lvl6pPr lvl="5">
              <a:spcBef>
                <a:spcPts val="0"/>
              </a:spcBef>
              <a:buClr>
                <a:schemeClr val="dk1"/>
              </a:buClr>
              <a:buSzPct val="100000"/>
              <a:buNone/>
              <a:defRPr sz="3700">
                <a:solidFill>
                  <a:schemeClr val="dk1"/>
                </a:solidFill>
              </a:defRPr>
            </a:lvl6pPr>
            <a:lvl7pPr lvl="6">
              <a:spcBef>
                <a:spcPts val="0"/>
              </a:spcBef>
              <a:buClr>
                <a:schemeClr val="dk1"/>
              </a:buClr>
              <a:buSzPct val="100000"/>
              <a:buNone/>
              <a:defRPr sz="3700">
                <a:solidFill>
                  <a:schemeClr val="dk1"/>
                </a:solidFill>
              </a:defRPr>
            </a:lvl7pPr>
            <a:lvl8pPr lvl="7">
              <a:spcBef>
                <a:spcPts val="0"/>
              </a:spcBef>
              <a:buClr>
                <a:schemeClr val="dk1"/>
              </a:buClr>
              <a:buSzPct val="100000"/>
              <a:buNone/>
              <a:defRPr sz="3700">
                <a:solidFill>
                  <a:schemeClr val="dk1"/>
                </a:solidFill>
              </a:defRPr>
            </a:lvl8pPr>
            <a:lvl9pPr lvl="8">
              <a:spcBef>
                <a:spcPts val="0"/>
              </a:spcBef>
              <a:buClr>
                <a:schemeClr val="dk1"/>
              </a:buClr>
              <a:buSzPct val="100000"/>
              <a:buNone/>
              <a:defRPr sz="3700">
                <a:solidFill>
                  <a:schemeClr val="dk1"/>
                </a:solidFill>
              </a:defRPr>
            </a:lvl9pPr>
          </a:lstStyle>
          <a:p>
            <a:pPr>
              <a:lnSpc>
                <a:spcPct val="90000"/>
              </a:lnSpc>
              <a:buSzPct val="25000"/>
              <a:buFont typeface="Rokkitt"/>
              <a:buNone/>
            </a:pPr>
            <a:r>
              <a:rPr lang="en-US" sz="4400" b="1" dirty="0">
                <a:solidFill>
                  <a:srgbClr val="1C4587"/>
                </a:solidFill>
                <a:latin typeface="Open Sans"/>
                <a:ea typeface="Open Sans"/>
                <a:cs typeface="Open Sans"/>
                <a:sym typeface="Open Sans"/>
              </a:rPr>
              <a:t>Function: </a:t>
            </a:r>
            <a:r>
              <a:rPr lang="en-US" sz="4400" dirty="0">
                <a:solidFill>
                  <a:srgbClr val="1C4587"/>
                </a:solidFill>
                <a:latin typeface="Open Sans"/>
                <a:ea typeface="Open Sans"/>
                <a:cs typeface="Open Sans"/>
                <a:sym typeface="Open Sans"/>
              </a:rPr>
              <a:t>When do we use comparative and superlative adjectives?</a:t>
            </a:r>
          </a:p>
        </p:txBody>
      </p:sp>
      <p:sp>
        <p:nvSpPr>
          <p:cNvPr id="18" name="Shape 82"/>
          <p:cNvSpPr txBox="1">
            <a:spLocks/>
          </p:cNvSpPr>
          <p:nvPr/>
        </p:nvSpPr>
        <p:spPr>
          <a:xfrm>
            <a:off x="450601" y="1597297"/>
            <a:ext cx="10808802" cy="733799"/>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a:lnSpc>
                <a:spcPct val="90000"/>
              </a:lnSpc>
              <a:buClr>
                <a:srgbClr val="9E3611"/>
              </a:buClr>
              <a:buSzPct val="25000"/>
              <a:buFont typeface="Noto Sans Symbols"/>
              <a:buNone/>
            </a:pPr>
            <a:r>
              <a:rPr lang="en-US" sz="2000" b="1" dirty="0">
                <a:solidFill>
                  <a:srgbClr val="1C4587"/>
                </a:solidFill>
                <a:latin typeface="Open Sans" charset="0"/>
                <a:ea typeface="Open Sans" charset="0"/>
                <a:cs typeface="Open Sans" charset="0"/>
                <a:sym typeface="Open Sans"/>
              </a:rPr>
              <a:t>1. Comparative adjectives: to compare two people, things or places.</a:t>
            </a:r>
          </a:p>
        </p:txBody>
      </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15931" y="566481"/>
            <a:ext cx="995464" cy="995464"/>
          </a:xfrm>
          <a:prstGeom prst="rect">
            <a:avLst/>
          </a:prstGeom>
        </p:spPr>
      </p:pic>
      <p:sp>
        <p:nvSpPr>
          <p:cNvPr id="20" name="Shape 82"/>
          <p:cNvSpPr txBox="1">
            <a:spLocks/>
          </p:cNvSpPr>
          <p:nvPr/>
        </p:nvSpPr>
        <p:spPr>
          <a:xfrm>
            <a:off x="133660" y="4507994"/>
            <a:ext cx="11547013" cy="733799"/>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a:lnSpc>
                <a:spcPct val="90000"/>
              </a:lnSpc>
              <a:buClr>
                <a:srgbClr val="9E3611"/>
              </a:buClr>
              <a:buSzPct val="25000"/>
              <a:buFont typeface="Noto Sans Symbols"/>
              <a:buNone/>
            </a:pPr>
            <a:r>
              <a:rPr lang="en-US" sz="2000" b="1" dirty="0">
                <a:solidFill>
                  <a:srgbClr val="1C4587"/>
                </a:solidFill>
                <a:latin typeface="Open Sans" charset="0"/>
                <a:ea typeface="Open Sans" charset="0"/>
                <a:cs typeface="Open Sans" charset="0"/>
                <a:sym typeface="Open Sans"/>
              </a:rPr>
              <a:t>2. Superlative adjectives: to compare one person, thing, etc. to a group.</a:t>
            </a:r>
          </a:p>
        </p:txBody>
      </p:sp>
      <p:sp>
        <p:nvSpPr>
          <p:cNvPr id="21" name="Rounded Rectangular Callout 20"/>
          <p:cNvSpPr/>
          <p:nvPr/>
        </p:nvSpPr>
        <p:spPr>
          <a:xfrm>
            <a:off x="3171294" y="5095099"/>
            <a:ext cx="2903888" cy="1211686"/>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Here, the man is comparing </a:t>
            </a:r>
            <a:r>
              <a:rPr lang="en-US" sz="1600" b="1" u="sng" dirty="0">
                <a:solidFill>
                  <a:schemeClr val="bg1"/>
                </a:solidFill>
                <a:latin typeface="Open Sans" charset="0"/>
                <a:ea typeface="Open Sans" charset="0"/>
                <a:cs typeface="Open Sans" charset="0"/>
                <a:sym typeface="Open Sans"/>
              </a:rPr>
              <a:t>one</a:t>
            </a:r>
            <a:r>
              <a:rPr lang="en-US" sz="1600" dirty="0">
                <a:solidFill>
                  <a:schemeClr val="bg1"/>
                </a:solidFill>
                <a:latin typeface="Open Sans" charset="0"/>
                <a:ea typeface="Open Sans" charset="0"/>
                <a:cs typeface="Open Sans" charset="0"/>
                <a:sym typeface="Open Sans"/>
              </a:rPr>
              <a:t> animal to </a:t>
            </a:r>
            <a:r>
              <a:rPr lang="en-US" sz="1600" b="1" u="sng" dirty="0">
                <a:solidFill>
                  <a:schemeClr val="bg1"/>
                </a:solidFill>
                <a:latin typeface="Open Sans" charset="0"/>
                <a:ea typeface="Open Sans" charset="0"/>
                <a:cs typeface="Open Sans" charset="0"/>
                <a:sym typeface="Open Sans"/>
              </a:rPr>
              <a:t>all</a:t>
            </a:r>
            <a:r>
              <a:rPr lang="en-US" sz="1600" dirty="0">
                <a:solidFill>
                  <a:schemeClr val="bg1"/>
                </a:solidFill>
                <a:latin typeface="Open Sans" charset="0"/>
                <a:ea typeface="Open Sans" charset="0"/>
                <a:cs typeface="Open Sans" charset="0"/>
                <a:sym typeface="Open Sans"/>
              </a:rPr>
              <a:t> the animals in the house (</a:t>
            </a:r>
            <a:r>
              <a:rPr lang="en-US" sz="1600" b="1" u="sng" dirty="0">
                <a:solidFill>
                  <a:schemeClr val="bg1"/>
                </a:solidFill>
                <a:latin typeface="Open Sans" charset="0"/>
                <a:ea typeface="Open Sans" charset="0"/>
                <a:cs typeface="Open Sans" charset="0"/>
                <a:sym typeface="Open Sans"/>
              </a:rPr>
              <a:t>a group </a:t>
            </a:r>
            <a:r>
              <a:rPr lang="en-US" sz="1600" dirty="0">
                <a:solidFill>
                  <a:schemeClr val="bg1"/>
                </a:solidFill>
                <a:latin typeface="Open Sans" charset="0"/>
                <a:ea typeface="Open Sans" charset="0"/>
                <a:cs typeface="Open Sans" charset="0"/>
                <a:sym typeface="Open Sans"/>
              </a:rPr>
              <a:t>of animals).</a:t>
            </a:r>
          </a:p>
        </p:txBody>
      </p:sp>
      <p:sp>
        <p:nvSpPr>
          <p:cNvPr id="22" name="Pentagon 21"/>
          <p:cNvSpPr/>
          <p:nvPr/>
        </p:nvSpPr>
        <p:spPr>
          <a:xfrm>
            <a:off x="9812741" y="5503643"/>
            <a:ext cx="2045951" cy="911072"/>
          </a:xfrm>
          <a:prstGeom prst="homePlate">
            <a:avLst/>
          </a:prstGeom>
          <a:solidFill>
            <a:srgbClr val="00A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dirty="0">
                <a:latin typeface="Open Sans"/>
                <a:ea typeface="Open Sans"/>
                <a:cs typeface="Open Sans"/>
                <a:sym typeface="Open Sans"/>
              </a:rPr>
              <a:t>How do we make comparative adjectives?</a:t>
            </a:r>
          </a:p>
        </p:txBody>
      </p:sp>
      <p:sp>
        <p:nvSpPr>
          <p:cNvPr id="24" name="Rounded Rectangular Callout 23"/>
          <p:cNvSpPr/>
          <p:nvPr/>
        </p:nvSpPr>
        <p:spPr>
          <a:xfrm>
            <a:off x="8010880" y="5632730"/>
            <a:ext cx="1720289" cy="734960"/>
          </a:xfrm>
          <a:prstGeom prst="wedgeRoundRectCallout">
            <a:avLst>
              <a:gd name="adj1" fmla="val 15342"/>
              <a:gd name="adj2" fmla="val -73218"/>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He is the most intelligent.</a:t>
            </a:r>
          </a:p>
        </p:txBody>
      </p:sp>
      <p:sp>
        <p:nvSpPr>
          <p:cNvPr id="25" name="Rounded Rectangular Callout 24"/>
          <p:cNvSpPr/>
          <p:nvPr/>
        </p:nvSpPr>
        <p:spPr>
          <a:xfrm>
            <a:off x="6323371" y="5638217"/>
            <a:ext cx="1478824" cy="883569"/>
          </a:xfrm>
          <a:prstGeom prst="wedgeRoundRectCallout">
            <a:avLst>
              <a:gd name="adj1" fmla="val 58182"/>
              <a:gd name="adj2" fmla="val -11939"/>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He has the biggest personality.</a:t>
            </a:r>
          </a:p>
        </p:txBody>
      </p:sp>
      <p:sp>
        <p:nvSpPr>
          <p:cNvPr id="33" name="Rounded Rectangular Callout 32"/>
          <p:cNvSpPr/>
          <p:nvPr/>
        </p:nvSpPr>
        <p:spPr>
          <a:xfrm>
            <a:off x="6216787" y="5050012"/>
            <a:ext cx="2087387" cy="453631"/>
          </a:xfrm>
          <a:prstGeom prst="wedgeRoundRectCallout">
            <a:avLst>
              <a:gd name="adj1" fmla="val 58182"/>
              <a:gd name="adj2" fmla="val -11939"/>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He is the happiest! </a:t>
            </a:r>
          </a:p>
        </p:txBody>
      </p:sp>
      <p:sp>
        <p:nvSpPr>
          <p:cNvPr id="35" name="Rounded Rectangular Callout 34"/>
          <p:cNvSpPr/>
          <p:nvPr/>
        </p:nvSpPr>
        <p:spPr>
          <a:xfrm>
            <a:off x="256888" y="5603947"/>
            <a:ext cx="2459225" cy="736506"/>
          </a:xfrm>
          <a:prstGeom prst="wedgeRoundRectCallout">
            <a:avLst>
              <a:gd name="adj1" fmla="val 58182"/>
              <a:gd name="adj2" fmla="val -11939"/>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He is the smallest animal in the house.</a:t>
            </a:r>
          </a:p>
        </p:txBody>
      </p:sp>
      <p:sp>
        <p:nvSpPr>
          <p:cNvPr id="39" name="Rounded Rectangular Callout 38"/>
          <p:cNvSpPr/>
          <p:nvPr/>
        </p:nvSpPr>
        <p:spPr>
          <a:xfrm>
            <a:off x="354783" y="5051361"/>
            <a:ext cx="1956745" cy="475437"/>
          </a:xfrm>
          <a:prstGeom prst="wedgeRoundRectCallout">
            <a:avLst>
              <a:gd name="adj1" fmla="val 58182"/>
              <a:gd name="adj2" fmla="val -11939"/>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cat is the best! </a:t>
            </a:r>
          </a:p>
        </p:txBody>
      </p:sp>
      <p:sp>
        <p:nvSpPr>
          <p:cNvPr id="58" name="Rounded Rectangular Callout 26"/>
          <p:cNvSpPr/>
          <p:nvPr/>
        </p:nvSpPr>
        <p:spPr>
          <a:xfrm>
            <a:off x="5751925" y="2188428"/>
            <a:ext cx="1635351" cy="607756"/>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Here are the two objects</a:t>
            </a:r>
          </a:p>
        </p:txBody>
      </p:sp>
      <p:sp>
        <p:nvSpPr>
          <p:cNvPr id="59" name="Rounded Rectangular Callout 29"/>
          <p:cNvSpPr/>
          <p:nvPr/>
        </p:nvSpPr>
        <p:spPr>
          <a:xfrm>
            <a:off x="5463596" y="2991641"/>
            <a:ext cx="2436661" cy="1556329"/>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In these two examples, we don’t need to mention both objects because we know we are talking about the two dogs.</a:t>
            </a:r>
          </a:p>
        </p:txBody>
      </p:sp>
      <p:sp>
        <p:nvSpPr>
          <p:cNvPr id="60" name="Rounded Rectangular Callout 33"/>
          <p:cNvSpPr/>
          <p:nvPr/>
        </p:nvSpPr>
        <p:spPr>
          <a:xfrm>
            <a:off x="640002" y="3655312"/>
            <a:ext cx="4727256" cy="715511"/>
          </a:xfrm>
          <a:prstGeom prst="wedgeRoundRectCallout">
            <a:avLst>
              <a:gd name="adj1" fmla="val 52361"/>
              <a:gd name="adj2" fmla="val -52485"/>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My dog is more intelligent (than my sister’s dog).</a:t>
            </a:r>
          </a:p>
        </p:txBody>
      </p:sp>
      <p:sp>
        <p:nvSpPr>
          <p:cNvPr id="61" name="Rounded Rectangular Callout 37"/>
          <p:cNvSpPr/>
          <p:nvPr/>
        </p:nvSpPr>
        <p:spPr>
          <a:xfrm>
            <a:off x="7985979" y="3627098"/>
            <a:ext cx="3733559" cy="768060"/>
          </a:xfrm>
          <a:prstGeom prst="wedgeRoundRectCallout">
            <a:avLst>
              <a:gd name="adj1" fmla="val 41744"/>
              <a:gd name="adj2" fmla="val -5860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Its hair is shorter and curlier (than my sister’s dog’s hair).</a:t>
            </a:r>
          </a:p>
        </p:txBody>
      </p:sp>
      <p:sp>
        <p:nvSpPr>
          <p:cNvPr id="62" name="Rounded Rectangular Callout 35"/>
          <p:cNvSpPr/>
          <p:nvPr/>
        </p:nvSpPr>
        <p:spPr>
          <a:xfrm>
            <a:off x="723183" y="2163155"/>
            <a:ext cx="3688413" cy="600891"/>
          </a:xfrm>
          <a:prstGeom prst="wedgeRoundRectCallout">
            <a:avLst>
              <a:gd name="adj1" fmla="val -58099"/>
              <a:gd name="adj2" fmla="val 52426"/>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sister’s dog is bigger than my dog. </a:t>
            </a:r>
          </a:p>
        </p:txBody>
      </p:sp>
      <p:sp>
        <p:nvSpPr>
          <p:cNvPr id="63" name="Rounded Rectangular Callout 41"/>
          <p:cNvSpPr/>
          <p:nvPr/>
        </p:nvSpPr>
        <p:spPr>
          <a:xfrm>
            <a:off x="8281765" y="2790511"/>
            <a:ext cx="3416394" cy="698338"/>
          </a:xfrm>
          <a:prstGeom prst="wedgeRoundRectCallout">
            <a:avLst>
              <a:gd name="adj1" fmla="val -58099"/>
              <a:gd name="adj2" fmla="val 52426"/>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Its hair is shorter and curlier.</a:t>
            </a:r>
          </a:p>
        </p:txBody>
      </p:sp>
      <p:sp>
        <p:nvSpPr>
          <p:cNvPr id="64" name="Arc 27"/>
          <p:cNvSpPr/>
          <p:nvPr/>
        </p:nvSpPr>
        <p:spPr>
          <a:xfrm rot="18191909" flipH="1">
            <a:off x="4027524" y="1768719"/>
            <a:ext cx="2907454" cy="3797248"/>
          </a:xfrm>
          <a:prstGeom prst="arc">
            <a:avLst>
              <a:gd name="adj1" fmla="val 11939053"/>
              <a:gd name="adj2" fmla="val 1560278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Open Sans" charset="0"/>
              <a:ea typeface="Open Sans" charset="0"/>
              <a:cs typeface="Open Sans" charset="0"/>
            </a:endParaRPr>
          </a:p>
        </p:txBody>
      </p:sp>
      <p:sp>
        <p:nvSpPr>
          <p:cNvPr id="65" name="Arc 28"/>
          <p:cNvSpPr/>
          <p:nvPr/>
        </p:nvSpPr>
        <p:spPr>
          <a:xfrm rot="15961311">
            <a:off x="3423297" y="-539381"/>
            <a:ext cx="1255448" cy="5386081"/>
          </a:xfrm>
          <a:prstGeom prst="arc">
            <a:avLst>
              <a:gd name="adj1" fmla="val 6320155"/>
              <a:gd name="adj2" fmla="val 1576264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66" name="Arc 30"/>
          <p:cNvSpPr/>
          <p:nvPr/>
        </p:nvSpPr>
        <p:spPr>
          <a:xfrm rot="13494270" flipH="1" flipV="1">
            <a:off x="6348466" y="1978164"/>
            <a:ext cx="2907454" cy="3149522"/>
          </a:xfrm>
          <a:prstGeom prst="arc">
            <a:avLst>
              <a:gd name="adj1" fmla="val 11939053"/>
              <a:gd name="adj2" fmla="val 1560278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67" name="Arc 31"/>
          <p:cNvSpPr/>
          <p:nvPr/>
        </p:nvSpPr>
        <p:spPr>
          <a:xfrm rot="16200000" flipV="1">
            <a:off x="8549781" y="-375593"/>
            <a:ext cx="1255448" cy="5041308"/>
          </a:xfrm>
          <a:prstGeom prst="arc">
            <a:avLst>
              <a:gd name="adj1" fmla="val 6201603"/>
              <a:gd name="adj2" fmla="val 15226819"/>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68" name="Rounded Rectangular Callout 43"/>
          <p:cNvSpPr/>
          <p:nvPr/>
        </p:nvSpPr>
        <p:spPr>
          <a:xfrm>
            <a:off x="1365528" y="2945479"/>
            <a:ext cx="3059289" cy="543370"/>
          </a:xfrm>
          <a:prstGeom prst="wedgeRoundRectCallout">
            <a:avLst>
              <a:gd name="adj1" fmla="val -58099"/>
              <a:gd name="adj2" fmla="val 52426"/>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dog is more intelligent. </a:t>
            </a:r>
          </a:p>
        </p:txBody>
      </p:sp>
      <p:sp>
        <p:nvSpPr>
          <p:cNvPr id="69" name="Arc 27"/>
          <p:cNvSpPr/>
          <p:nvPr/>
        </p:nvSpPr>
        <p:spPr>
          <a:xfrm rot="18191909" flipH="1">
            <a:off x="4105222" y="2630888"/>
            <a:ext cx="2907454" cy="3797248"/>
          </a:xfrm>
          <a:prstGeom prst="arc">
            <a:avLst>
              <a:gd name="adj1" fmla="val 12371277"/>
              <a:gd name="adj2" fmla="val 1537722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Open Sans" charset="0"/>
              <a:ea typeface="Open Sans" charset="0"/>
              <a:cs typeface="Open Sans" charset="0"/>
            </a:endParaRPr>
          </a:p>
        </p:txBody>
      </p:sp>
      <p:sp>
        <p:nvSpPr>
          <p:cNvPr id="70" name="Arc 30"/>
          <p:cNvSpPr/>
          <p:nvPr/>
        </p:nvSpPr>
        <p:spPr>
          <a:xfrm rot="13494270" flipH="1" flipV="1">
            <a:off x="6426164" y="2840333"/>
            <a:ext cx="2907454" cy="3149522"/>
          </a:xfrm>
          <a:prstGeom prst="arc">
            <a:avLst>
              <a:gd name="adj1" fmla="val 12540159"/>
              <a:gd name="adj2" fmla="val 1482198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Open Sans" charset="0"/>
              <a:ea typeface="Open Sans" charset="0"/>
              <a:cs typeface="Open Sans" charset="0"/>
            </a:endParaRPr>
          </a:p>
        </p:txBody>
      </p:sp>
      <p:sp>
        <p:nvSpPr>
          <p:cNvPr id="28" name="Footer Placeholder 1">
            <a:extLst>
              <a:ext uri="{FF2B5EF4-FFF2-40B4-BE49-F238E27FC236}">
                <a16:creationId xmlns:a16="http://schemas.microsoft.com/office/drawing/2014/main" id="{ADA3832A-6AFF-48E5-95FE-E22351FB6BCE}"/>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143137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dissolve">
                                      <p:cBhvr>
                                        <p:cTn id="10" dur="500"/>
                                        <p:tgtEl>
                                          <p:spTgt spid="3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500"/>
                                        <p:tgtEl>
                                          <p:spTgt spid="3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dissolve">
                                      <p:cBhvr>
                                        <p:cTn id="16" dur="500"/>
                                        <p:tgtEl>
                                          <p:spTgt spid="33"/>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dissolve">
                                      <p:cBhvr>
                                        <p:cTn id="19" dur="500"/>
                                        <p:tgtEl>
                                          <p:spTgt spid="25"/>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dissolv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dissolve">
                                      <p:cBhvr>
                                        <p:cTn id="32" dur="500"/>
                                        <p:tgtEl>
                                          <p:spTgt spid="22"/>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dissolve">
                                      <p:cBhvr>
                                        <p:cTn id="35" dur="500"/>
                                        <p:tgtEl>
                                          <p:spTgt spid="65"/>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dissolve">
                                      <p:cBhvr>
                                        <p:cTn id="3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4" grpId="0" animBg="1"/>
      <p:bldP spid="25" grpId="0" animBg="1"/>
      <p:bldP spid="33" grpId="0" animBg="1"/>
      <p:bldP spid="35" grpId="0" animBg="1"/>
      <p:bldP spid="39" grpId="0" animBg="1"/>
      <p:bldP spid="65" grpId="0" animBg="1"/>
      <p:bldP spid="6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123055" y="104760"/>
            <a:ext cx="10685972"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dirty="0">
                <a:solidFill>
                  <a:srgbClr val="1C4587"/>
                </a:solidFill>
                <a:latin typeface="Open Sans"/>
                <a:ea typeface="Open Sans"/>
                <a:cs typeface="Open Sans"/>
                <a:sym typeface="Open Sans"/>
              </a:rPr>
              <a:t>Form: </a:t>
            </a:r>
            <a:r>
              <a:rPr lang="en-US" sz="4400" dirty="0">
                <a:solidFill>
                  <a:srgbClr val="1C4587"/>
                </a:solidFill>
                <a:latin typeface="Open Sans"/>
                <a:ea typeface="Open Sans"/>
                <a:cs typeface="Open Sans"/>
                <a:sym typeface="Open Sans"/>
              </a:rPr>
              <a:t>How do we make comparative adjectives?</a:t>
            </a:r>
            <a:endParaRPr lang="en-US" sz="4400" i="0" u="none" strike="noStrike" cap="none" dirty="0">
              <a:solidFill>
                <a:srgbClr val="1C4587"/>
              </a:solidFill>
              <a:latin typeface="Open Sans"/>
              <a:ea typeface="Open Sans"/>
              <a:cs typeface="Open Sans"/>
              <a:sym typeface="Open Sans"/>
            </a:endParaRPr>
          </a:p>
        </p:txBody>
      </p:sp>
      <p:sp>
        <p:nvSpPr>
          <p:cNvPr id="27" name="Rounded Rectangular Callout 26"/>
          <p:cNvSpPr/>
          <p:nvPr/>
        </p:nvSpPr>
        <p:spPr>
          <a:xfrm>
            <a:off x="8800194" y="1823084"/>
            <a:ext cx="2945799" cy="1285448"/>
          </a:xfrm>
          <a:prstGeom prst="wedgeRoundRectCallout">
            <a:avLst>
              <a:gd name="adj1" fmla="val 34959"/>
              <a:gd name="adj2" fmla="val -63387"/>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Look at what the woman says again and use the examples to complete the table below. The first one is done for you.</a:t>
            </a:r>
          </a:p>
        </p:txBody>
      </p:sp>
      <p:graphicFrame>
        <p:nvGraphicFramePr>
          <p:cNvPr id="29" name="Table 28"/>
          <p:cNvGraphicFramePr>
            <a:graphicFrameLocks noGrp="1"/>
          </p:cNvGraphicFramePr>
          <p:nvPr>
            <p:extLst>
              <p:ext uri="{D42A27DB-BD31-4B8C-83A1-F6EECF244321}">
                <p14:modId xmlns:p14="http://schemas.microsoft.com/office/powerpoint/2010/main" val="1912008250"/>
              </p:ext>
            </p:extLst>
          </p:nvPr>
        </p:nvGraphicFramePr>
        <p:xfrm>
          <a:off x="275336" y="2445503"/>
          <a:ext cx="7340115" cy="3718560"/>
        </p:xfrm>
        <a:graphic>
          <a:graphicData uri="http://schemas.openxmlformats.org/drawingml/2006/table">
            <a:tbl>
              <a:tblPr firstRow="1" bandRow="1">
                <a:tableStyleId>{C3A2CA1F-3267-4498-8071-7EE1E42671EB}</a:tableStyleId>
              </a:tblPr>
              <a:tblGrid>
                <a:gridCol w="3204843">
                  <a:extLst>
                    <a:ext uri="{9D8B030D-6E8A-4147-A177-3AD203B41FA5}">
                      <a16:colId xmlns:a16="http://schemas.microsoft.com/office/drawing/2014/main" val="20000"/>
                    </a:ext>
                  </a:extLst>
                </a:gridCol>
                <a:gridCol w="2067636">
                  <a:extLst>
                    <a:ext uri="{9D8B030D-6E8A-4147-A177-3AD203B41FA5}">
                      <a16:colId xmlns:a16="http://schemas.microsoft.com/office/drawing/2014/main" val="20001"/>
                    </a:ext>
                  </a:extLst>
                </a:gridCol>
                <a:gridCol w="2067636">
                  <a:extLst>
                    <a:ext uri="{9D8B030D-6E8A-4147-A177-3AD203B41FA5}">
                      <a16:colId xmlns:a16="http://schemas.microsoft.com/office/drawing/2014/main" val="20002"/>
                    </a:ext>
                  </a:extLst>
                </a:gridCol>
              </a:tblGrid>
              <a:tr h="0">
                <a:tc>
                  <a:txBody>
                    <a:bodyPr/>
                    <a:lstStyle/>
                    <a:p>
                      <a:r>
                        <a:rPr lang="en-US" sz="1600" dirty="0">
                          <a:latin typeface="Open Sans" charset="0"/>
                          <a:ea typeface="Open Sans" charset="0"/>
                          <a:cs typeface="Open Sans" charset="0"/>
                        </a:rPr>
                        <a:t>types</a:t>
                      </a:r>
                      <a:r>
                        <a:rPr lang="en-US" sz="1600" baseline="0" dirty="0">
                          <a:latin typeface="Open Sans" charset="0"/>
                          <a:ea typeface="Open Sans" charset="0"/>
                          <a:cs typeface="Open Sans" charset="0"/>
                        </a:rPr>
                        <a:t> of adjectives</a:t>
                      </a:r>
                      <a:endParaRPr lang="en-GB" sz="1600" dirty="0">
                        <a:latin typeface="Open Sans" charset="0"/>
                        <a:ea typeface="Open Sans" charset="0"/>
                        <a:cs typeface="Open Sans" charset="0"/>
                      </a:endParaRPr>
                    </a:p>
                  </a:txBody>
                  <a:tcPr>
                    <a:lnR w="38100" cap="flat" cmpd="sng" algn="ctr">
                      <a:solidFill>
                        <a:schemeClr val="bg1"/>
                      </a:solidFill>
                      <a:prstDash val="solid"/>
                      <a:round/>
                      <a:headEnd type="none" w="med" len="med"/>
                      <a:tailEnd type="none" w="med" len="med"/>
                    </a:lnR>
                    <a:solidFill>
                      <a:srgbClr val="00A7E3"/>
                    </a:solidFill>
                  </a:tcPr>
                </a:tc>
                <a:tc gridSpan="2">
                  <a:txBody>
                    <a:bodyPr/>
                    <a:lstStyle/>
                    <a:p>
                      <a:r>
                        <a:rPr lang="en-US" sz="1600" dirty="0">
                          <a:latin typeface="Open Sans" charset="0"/>
                          <a:ea typeface="Open Sans" charset="0"/>
                          <a:cs typeface="Open Sans" charset="0"/>
                        </a:rPr>
                        <a:t>comparative adjectives</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rgbClr val="00A7E3"/>
                    </a:solidFill>
                  </a:tcPr>
                </a:tc>
                <a:tc hMerge="1">
                  <a:txBody>
                    <a:bodyPr/>
                    <a:lstStyle/>
                    <a:p>
                      <a:endParaRPr lang="en-GB" sz="1600" dirty="0">
                        <a:latin typeface="Open Sans" charset="0"/>
                        <a:ea typeface="Open Sans" charset="0"/>
                        <a:cs typeface="Open Sans" charset="0"/>
                      </a:endParaRPr>
                    </a:p>
                  </a:txBody>
                  <a:tcPr>
                    <a:solidFill>
                      <a:srgbClr val="00A7E3"/>
                    </a:solidFill>
                  </a:tcPr>
                </a:tc>
                <a:extLst>
                  <a:ext uri="{0D108BD9-81ED-4DB2-BD59-A6C34878D82A}">
                    <a16:rowId xmlns:a16="http://schemas.microsoft.com/office/drawing/2014/main" val="10000"/>
                  </a:ext>
                </a:extLst>
              </a:tr>
              <a:tr h="213578">
                <a:tc>
                  <a:txBody>
                    <a:bodyPr/>
                    <a:lstStyle/>
                    <a:p>
                      <a:r>
                        <a:rPr lang="en-US" sz="1600" dirty="0">
                          <a:solidFill>
                            <a:srgbClr val="002060"/>
                          </a:solidFill>
                          <a:latin typeface="Open Sans" charset="0"/>
                          <a:ea typeface="Open Sans" charset="0"/>
                          <a:cs typeface="Open Sans" charset="0"/>
                        </a:rPr>
                        <a:t>short</a:t>
                      </a:r>
                      <a:r>
                        <a:rPr lang="en-US" sz="1600" baseline="0" dirty="0">
                          <a:solidFill>
                            <a:srgbClr val="002060"/>
                          </a:solidFill>
                          <a:latin typeface="Open Sans" charset="0"/>
                          <a:ea typeface="Open Sans" charset="0"/>
                          <a:cs typeface="Open Sans" charset="0"/>
                        </a:rPr>
                        <a:t> adjectives (one syllable)</a:t>
                      </a: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US" sz="1600" dirty="0">
                        <a:latin typeface="Open Sans" charset="0"/>
                        <a:ea typeface="Open Sans" charset="0"/>
                        <a:cs typeface="Open Sans" charset="0"/>
                      </a:endParaRPr>
                    </a:p>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1"/>
                  </a:ext>
                </a:extLst>
              </a:tr>
              <a:tr h="213578">
                <a:tc>
                  <a:txBody>
                    <a:bodyPr/>
                    <a:lstStyle/>
                    <a:p>
                      <a:r>
                        <a:rPr lang="en-US" sz="1600" baseline="0" dirty="0">
                          <a:solidFill>
                            <a:srgbClr val="002060"/>
                          </a:solidFill>
                          <a:latin typeface="Open Sans" charset="0"/>
                          <a:ea typeface="Open Sans" charset="0"/>
                          <a:cs typeface="Open Sans" charset="0"/>
                        </a:rPr>
                        <a:t>one syllable adjectives ending in a vowel and then a consonant</a:t>
                      </a: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2"/>
                  </a:ext>
                </a:extLst>
              </a:tr>
              <a:tr h="213578">
                <a:tc>
                  <a:txBody>
                    <a:bodyPr/>
                    <a:lstStyle/>
                    <a:p>
                      <a:r>
                        <a:rPr lang="en-US" sz="1600" baseline="0" dirty="0">
                          <a:solidFill>
                            <a:srgbClr val="002060"/>
                          </a:solidFill>
                          <a:latin typeface="Open Sans" charset="0"/>
                          <a:ea typeface="Open Sans" charset="0"/>
                          <a:cs typeface="Open Sans" charset="0"/>
                        </a:rPr>
                        <a:t>two syllable adjectives ending in </a:t>
                      </a:r>
                    </a:p>
                    <a:p>
                      <a:r>
                        <a:rPr lang="en-US" sz="1600" baseline="0" dirty="0">
                          <a:solidFill>
                            <a:srgbClr val="002060"/>
                          </a:solidFill>
                          <a:latin typeface="Open Sans" charset="0"/>
                          <a:ea typeface="Open Sans" charset="0"/>
                          <a:cs typeface="Open Sans" charset="0"/>
                        </a:rPr>
                        <a:t>-</a:t>
                      </a:r>
                      <a:r>
                        <a:rPr lang="en-US" sz="1600" i="1" baseline="0" dirty="0">
                          <a:solidFill>
                            <a:srgbClr val="002060"/>
                          </a:solidFill>
                          <a:latin typeface="Open Sans" charset="0"/>
                          <a:ea typeface="Open Sans" charset="0"/>
                          <a:cs typeface="Open Sans" charset="0"/>
                        </a:rPr>
                        <a:t>y</a:t>
                      </a: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US" sz="1600" dirty="0">
                        <a:latin typeface="Open Sans" charset="0"/>
                        <a:ea typeface="Open Sans" charset="0"/>
                        <a:cs typeface="Open Sans" charset="0"/>
                      </a:endParaRPr>
                    </a:p>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3"/>
                  </a:ext>
                </a:extLst>
              </a:tr>
              <a:tr h="213578">
                <a:tc>
                  <a:txBody>
                    <a:bodyPr/>
                    <a:lstStyle/>
                    <a:p>
                      <a:r>
                        <a:rPr lang="en-US" sz="1600" baseline="0" dirty="0">
                          <a:solidFill>
                            <a:srgbClr val="002060"/>
                          </a:solidFill>
                          <a:latin typeface="Open Sans" charset="0"/>
                          <a:ea typeface="Open Sans" charset="0"/>
                          <a:cs typeface="Open Sans" charset="0"/>
                        </a:rPr>
                        <a:t>long adjectives (more than two syllables)</a:t>
                      </a: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4"/>
                  </a:ext>
                </a:extLst>
              </a:tr>
              <a:tr h="213578">
                <a:tc>
                  <a:txBody>
                    <a:bodyPr/>
                    <a:lstStyle/>
                    <a:p>
                      <a:r>
                        <a:rPr lang="en-US" sz="1600" baseline="0" dirty="0">
                          <a:solidFill>
                            <a:srgbClr val="002060"/>
                          </a:solidFill>
                          <a:latin typeface="Open Sans" charset="0"/>
                          <a:ea typeface="Open Sans" charset="0"/>
                          <a:cs typeface="Open Sans" charset="0"/>
                        </a:rPr>
                        <a:t>irregular adjectives</a:t>
                      </a:r>
                    </a:p>
                    <a:p>
                      <a:endParaRPr lang="en-US" sz="1600" baseline="0" dirty="0">
                        <a:solidFill>
                          <a:srgbClr val="002060"/>
                        </a:solidFill>
                        <a:latin typeface="Open Sans" charset="0"/>
                        <a:ea typeface="Open Sans" charset="0"/>
                        <a:cs typeface="Open Sans" charset="0"/>
                      </a:endParaRP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5"/>
                  </a:ext>
                </a:extLst>
              </a:tr>
            </a:tbl>
          </a:graphicData>
        </a:graphic>
      </p:graphicFrame>
      <p:sp>
        <p:nvSpPr>
          <p:cNvPr id="5" name="Rectangle 4"/>
          <p:cNvSpPr/>
          <p:nvPr/>
        </p:nvSpPr>
        <p:spPr>
          <a:xfrm>
            <a:off x="3797529" y="2892975"/>
            <a:ext cx="1598214" cy="338554"/>
          </a:xfrm>
          <a:prstGeom prst="rect">
            <a:avLst/>
          </a:prstGeom>
        </p:spPr>
        <p:txBody>
          <a:bodyPr wrap="none">
            <a:spAutoFit/>
          </a:bodyPr>
          <a:lstStyle/>
          <a:p>
            <a:r>
              <a:rPr lang="en-US" sz="1600" b="1" dirty="0">
                <a:solidFill>
                  <a:srgbClr val="002060"/>
                </a:solidFill>
                <a:latin typeface="Open Sans" charset="0"/>
                <a:ea typeface="Open Sans" charset="0"/>
                <a:cs typeface="Open Sans" charset="0"/>
              </a:rPr>
              <a:t>shorter (short)</a:t>
            </a:r>
          </a:p>
        </p:txBody>
      </p:sp>
      <p:sp>
        <p:nvSpPr>
          <p:cNvPr id="38" name="Rectangle 37"/>
          <p:cNvSpPr/>
          <p:nvPr/>
        </p:nvSpPr>
        <p:spPr>
          <a:xfrm>
            <a:off x="3759926" y="3462916"/>
            <a:ext cx="1312980" cy="338554"/>
          </a:xfrm>
          <a:prstGeom prst="rect">
            <a:avLst/>
          </a:prstGeom>
        </p:spPr>
        <p:txBody>
          <a:bodyPr wrap="none">
            <a:spAutoFit/>
          </a:bodyPr>
          <a:lstStyle/>
          <a:p>
            <a:r>
              <a:rPr lang="en-US" sz="1600" b="1" dirty="0">
                <a:solidFill>
                  <a:srgbClr val="002060"/>
                </a:solidFill>
                <a:latin typeface="Open Sans" charset="0"/>
                <a:ea typeface="Open Sans" charset="0"/>
                <a:cs typeface="Open Sans" charset="0"/>
              </a:rPr>
              <a:t>bigger (big)</a:t>
            </a:r>
          </a:p>
        </p:txBody>
      </p:sp>
      <p:sp>
        <p:nvSpPr>
          <p:cNvPr id="42" name="Rectangle 41"/>
          <p:cNvSpPr/>
          <p:nvPr/>
        </p:nvSpPr>
        <p:spPr>
          <a:xfrm>
            <a:off x="3473866" y="4107288"/>
            <a:ext cx="1997362" cy="338554"/>
          </a:xfrm>
          <a:prstGeom prst="rect">
            <a:avLst/>
          </a:prstGeom>
        </p:spPr>
        <p:txBody>
          <a:bodyPr wrap="none">
            <a:spAutoFit/>
          </a:bodyPr>
          <a:lstStyle/>
          <a:p>
            <a:r>
              <a:rPr lang="en-US" sz="1600" b="1" dirty="0">
                <a:solidFill>
                  <a:srgbClr val="002060"/>
                </a:solidFill>
                <a:latin typeface="Open Sans" charset="0"/>
                <a:ea typeface="Open Sans" charset="0"/>
                <a:cs typeface="Open Sans" charset="0"/>
              </a:rPr>
              <a:t>friendlier (friendly)</a:t>
            </a:r>
          </a:p>
        </p:txBody>
      </p:sp>
      <p:sp>
        <p:nvSpPr>
          <p:cNvPr id="43" name="Rectangle 42"/>
          <p:cNvSpPr/>
          <p:nvPr/>
        </p:nvSpPr>
        <p:spPr>
          <a:xfrm>
            <a:off x="3624548" y="4637412"/>
            <a:ext cx="1712328" cy="338554"/>
          </a:xfrm>
          <a:prstGeom prst="rect">
            <a:avLst/>
          </a:prstGeom>
        </p:spPr>
        <p:txBody>
          <a:bodyPr wrap="none">
            <a:spAutoFit/>
          </a:bodyPr>
          <a:lstStyle/>
          <a:p>
            <a:r>
              <a:rPr lang="en-US" sz="1600" b="1" dirty="0">
                <a:solidFill>
                  <a:srgbClr val="002060"/>
                </a:solidFill>
                <a:latin typeface="Open Sans" charset="0"/>
                <a:ea typeface="Open Sans" charset="0"/>
                <a:cs typeface="Open Sans" charset="0"/>
              </a:rPr>
              <a:t>more intelligent</a:t>
            </a:r>
          </a:p>
        </p:txBody>
      </p:sp>
      <p:sp>
        <p:nvSpPr>
          <p:cNvPr id="44" name="Rectangle 43"/>
          <p:cNvSpPr/>
          <p:nvPr/>
        </p:nvSpPr>
        <p:spPr>
          <a:xfrm>
            <a:off x="3785718" y="5192911"/>
            <a:ext cx="1449736" cy="338554"/>
          </a:xfrm>
          <a:prstGeom prst="rect">
            <a:avLst/>
          </a:prstGeom>
        </p:spPr>
        <p:txBody>
          <a:bodyPr wrap="none">
            <a:spAutoFit/>
          </a:bodyPr>
          <a:lstStyle/>
          <a:p>
            <a:r>
              <a:rPr lang="en-US" sz="1600" b="1" dirty="0">
                <a:solidFill>
                  <a:srgbClr val="002060"/>
                </a:solidFill>
                <a:latin typeface="Open Sans" charset="0"/>
                <a:ea typeface="Open Sans" charset="0"/>
                <a:cs typeface="Open Sans" charset="0"/>
              </a:rPr>
              <a:t>better (good)</a:t>
            </a:r>
          </a:p>
        </p:txBody>
      </p:sp>
      <p:sp>
        <p:nvSpPr>
          <p:cNvPr id="45" name="Rounded Rectangular Callout 44"/>
          <p:cNvSpPr/>
          <p:nvPr/>
        </p:nvSpPr>
        <p:spPr>
          <a:xfrm>
            <a:off x="8800194" y="3391731"/>
            <a:ext cx="2797188" cy="996596"/>
          </a:xfrm>
          <a:prstGeom prst="wedgeRoundRectCallout">
            <a:avLst>
              <a:gd name="adj1" fmla="val 34959"/>
              <a:gd name="adj2" fmla="val -63387"/>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Now look at the rules and add them to the table. The first one is done for you.</a:t>
            </a:r>
          </a:p>
        </p:txBody>
      </p:sp>
      <p:sp>
        <p:nvSpPr>
          <p:cNvPr id="46" name="Rectangle 45"/>
          <p:cNvSpPr/>
          <p:nvPr/>
        </p:nvSpPr>
        <p:spPr>
          <a:xfrm>
            <a:off x="8155217" y="5239347"/>
            <a:ext cx="650350" cy="338554"/>
          </a:xfrm>
          <a:prstGeom prst="rect">
            <a:avLst/>
          </a:prstGeom>
        </p:spPr>
        <p:txBody>
          <a:bodyPr wrap="none">
            <a:spAutoFit/>
          </a:bodyPr>
          <a:lstStyle/>
          <a:p>
            <a:r>
              <a:rPr lang="en-US" sz="1600" dirty="0">
                <a:solidFill>
                  <a:srgbClr val="002060"/>
                </a:solidFill>
                <a:latin typeface="Open Sans" charset="0"/>
                <a:ea typeface="Open Sans" charset="0"/>
                <a:cs typeface="Open Sans" charset="0"/>
              </a:rPr>
              <a:t>+ -</a:t>
            </a:r>
            <a:r>
              <a:rPr lang="en-US" sz="1600" i="1" dirty="0" err="1">
                <a:solidFill>
                  <a:srgbClr val="002060"/>
                </a:solidFill>
                <a:latin typeface="Open Sans" charset="0"/>
                <a:ea typeface="Open Sans" charset="0"/>
                <a:cs typeface="Open Sans" charset="0"/>
              </a:rPr>
              <a:t>er</a:t>
            </a:r>
            <a:endParaRPr lang="en-US" sz="1600" i="1" dirty="0">
              <a:solidFill>
                <a:srgbClr val="002060"/>
              </a:solidFill>
              <a:latin typeface="Open Sans" charset="0"/>
              <a:ea typeface="Open Sans" charset="0"/>
              <a:cs typeface="Open Sans" charset="0"/>
            </a:endParaRPr>
          </a:p>
        </p:txBody>
      </p:sp>
      <p:sp>
        <p:nvSpPr>
          <p:cNvPr id="48" name="Rectangle 47"/>
          <p:cNvSpPr/>
          <p:nvPr/>
        </p:nvSpPr>
        <p:spPr>
          <a:xfrm>
            <a:off x="8683865" y="4492421"/>
            <a:ext cx="1672395" cy="584775"/>
          </a:xfrm>
          <a:prstGeom prst="rect">
            <a:avLst/>
          </a:prstGeom>
        </p:spPr>
        <p:txBody>
          <a:bodyPr wrap="square">
            <a:spAutoFit/>
          </a:bodyPr>
          <a:lstStyle/>
          <a:p>
            <a:r>
              <a:rPr lang="en-US" sz="1600" dirty="0">
                <a:solidFill>
                  <a:srgbClr val="002060"/>
                </a:solidFill>
                <a:latin typeface="Open Sans" charset="0"/>
                <a:ea typeface="Open Sans" charset="0"/>
                <a:cs typeface="Open Sans" charset="0"/>
              </a:rPr>
              <a:t>double consonant + -</a:t>
            </a:r>
            <a:r>
              <a:rPr lang="en-US" sz="1600" i="1" dirty="0" err="1">
                <a:solidFill>
                  <a:srgbClr val="002060"/>
                </a:solidFill>
                <a:latin typeface="Open Sans" charset="0"/>
                <a:ea typeface="Open Sans" charset="0"/>
                <a:cs typeface="Open Sans" charset="0"/>
              </a:rPr>
              <a:t>er</a:t>
            </a:r>
            <a:endParaRPr lang="en-US" sz="1600" i="1" dirty="0">
              <a:solidFill>
                <a:srgbClr val="002060"/>
              </a:solidFill>
              <a:latin typeface="Open Sans" charset="0"/>
              <a:ea typeface="Open Sans" charset="0"/>
              <a:cs typeface="Open Sans" charset="0"/>
            </a:endParaRPr>
          </a:p>
        </p:txBody>
      </p:sp>
      <p:sp>
        <p:nvSpPr>
          <p:cNvPr id="49" name="Rectangle 48"/>
          <p:cNvSpPr/>
          <p:nvPr/>
        </p:nvSpPr>
        <p:spPr>
          <a:xfrm>
            <a:off x="8783394" y="5928077"/>
            <a:ext cx="1539917" cy="338554"/>
          </a:xfrm>
          <a:prstGeom prst="rect">
            <a:avLst/>
          </a:prstGeom>
        </p:spPr>
        <p:txBody>
          <a:bodyPr wrap="none">
            <a:spAutoFit/>
          </a:bodyPr>
          <a:lstStyle/>
          <a:p>
            <a:r>
              <a:rPr lang="hu-HU" sz="1600" dirty="0">
                <a:solidFill>
                  <a:srgbClr val="002060"/>
                </a:solidFill>
                <a:latin typeface="Open Sans" charset="0"/>
                <a:ea typeface="Open Sans" charset="0"/>
                <a:cs typeface="Open Sans" charset="0"/>
              </a:rPr>
              <a:t>delete</a:t>
            </a:r>
            <a:r>
              <a:rPr lang="en-US" sz="1600" dirty="0">
                <a:solidFill>
                  <a:srgbClr val="002060"/>
                </a:solidFill>
                <a:latin typeface="Open Sans" charset="0"/>
                <a:ea typeface="Open Sans" charset="0"/>
                <a:cs typeface="Open Sans" charset="0"/>
              </a:rPr>
              <a:t> -</a:t>
            </a:r>
            <a:r>
              <a:rPr lang="en-US" sz="1600" i="1" dirty="0">
                <a:solidFill>
                  <a:srgbClr val="002060"/>
                </a:solidFill>
                <a:latin typeface="Open Sans" charset="0"/>
                <a:ea typeface="Open Sans" charset="0"/>
                <a:cs typeface="Open Sans" charset="0"/>
              </a:rPr>
              <a:t>y</a:t>
            </a:r>
            <a:r>
              <a:rPr lang="en-US" sz="1600" dirty="0">
                <a:solidFill>
                  <a:srgbClr val="002060"/>
                </a:solidFill>
                <a:latin typeface="Open Sans" charset="0"/>
                <a:ea typeface="Open Sans" charset="0"/>
                <a:cs typeface="Open Sans" charset="0"/>
              </a:rPr>
              <a:t> + -</a:t>
            </a:r>
            <a:r>
              <a:rPr lang="en-US" sz="1600" i="1" dirty="0" err="1">
                <a:solidFill>
                  <a:srgbClr val="002060"/>
                </a:solidFill>
                <a:latin typeface="Open Sans" charset="0"/>
                <a:ea typeface="Open Sans" charset="0"/>
                <a:cs typeface="Open Sans" charset="0"/>
              </a:rPr>
              <a:t>ier</a:t>
            </a:r>
            <a:endParaRPr lang="en-US" sz="1600" i="1" dirty="0">
              <a:solidFill>
                <a:srgbClr val="002060"/>
              </a:solidFill>
              <a:latin typeface="Open Sans" charset="0"/>
              <a:ea typeface="Open Sans" charset="0"/>
              <a:cs typeface="Open Sans" charset="0"/>
            </a:endParaRPr>
          </a:p>
        </p:txBody>
      </p:sp>
      <p:sp>
        <p:nvSpPr>
          <p:cNvPr id="50" name="Rectangle 49"/>
          <p:cNvSpPr/>
          <p:nvPr/>
        </p:nvSpPr>
        <p:spPr>
          <a:xfrm>
            <a:off x="9247540" y="5265222"/>
            <a:ext cx="1695797" cy="338554"/>
          </a:xfrm>
          <a:prstGeom prst="rect">
            <a:avLst/>
          </a:prstGeom>
        </p:spPr>
        <p:txBody>
          <a:bodyPr wrap="none">
            <a:spAutoFit/>
          </a:bodyPr>
          <a:lstStyle/>
          <a:p>
            <a:r>
              <a:rPr lang="en-US" sz="1600" i="1" dirty="0">
                <a:solidFill>
                  <a:srgbClr val="002060"/>
                </a:solidFill>
                <a:latin typeface="Open Sans" charset="0"/>
                <a:ea typeface="Open Sans" charset="0"/>
                <a:cs typeface="Open Sans" charset="0"/>
              </a:rPr>
              <a:t>more</a:t>
            </a:r>
            <a:r>
              <a:rPr lang="en-US" sz="1600" dirty="0">
                <a:solidFill>
                  <a:srgbClr val="002060"/>
                </a:solidFill>
                <a:latin typeface="Open Sans" charset="0"/>
                <a:ea typeface="Open Sans" charset="0"/>
                <a:cs typeface="Open Sans" charset="0"/>
              </a:rPr>
              <a:t> + adjective</a:t>
            </a:r>
          </a:p>
        </p:txBody>
      </p:sp>
      <p:sp>
        <p:nvSpPr>
          <p:cNvPr id="6" name="Rectangle 5"/>
          <p:cNvSpPr/>
          <p:nvPr/>
        </p:nvSpPr>
        <p:spPr>
          <a:xfrm>
            <a:off x="6049224" y="5223688"/>
            <a:ext cx="812041" cy="338554"/>
          </a:xfrm>
          <a:prstGeom prst="rect">
            <a:avLst/>
          </a:prstGeom>
        </p:spPr>
        <p:txBody>
          <a:bodyPr wrap="none">
            <a:spAutoFit/>
          </a:bodyPr>
          <a:lstStyle/>
          <a:p>
            <a:r>
              <a:rPr lang="en-US" sz="1600" dirty="0">
                <a:solidFill>
                  <a:srgbClr val="002060"/>
                </a:solidFill>
                <a:latin typeface="Open Sans" charset="0"/>
                <a:ea typeface="Open Sans" charset="0"/>
                <a:cs typeface="Open Sans" charset="0"/>
              </a:rPr>
              <a:t>no rule</a:t>
            </a:r>
            <a:endParaRPr lang="en-GB" sz="1600" dirty="0">
              <a:solidFill>
                <a:srgbClr val="002060"/>
              </a:solidFill>
              <a:latin typeface="Open Sans" charset="0"/>
              <a:ea typeface="Open Sans" charset="0"/>
              <a:cs typeface="Open Sans" charset="0"/>
            </a:endParaRPr>
          </a:p>
        </p:txBody>
      </p:sp>
      <p:sp>
        <p:nvSpPr>
          <p:cNvPr id="23" name="Rounded Rectangular Callout 22"/>
          <p:cNvSpPr/>
          <p:nvPr/>
        </p:nvSpPr>
        <p:spPr>
          <a:xfrm>
            <a:off x="3652011" y="858493"/>
            <a:ext cx="4459295" cy="1293432"/>
          </a:xfrm>
          <a:prstGeom prst="wedgeRoundRectCallout">
            <a:avLst>
              <a:gd name="adj1" fmla="val -58099"/>
              <a:gd name="adj2" fmla="val 52426"/>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sister’s dog is bigger than my dog. My dog is more intelligent. Its hair is shorter and curlier, and it is friendlier than her dog. In my opinion, my dog is better than my sister’s!</a:t>
            </a:r>
          </a:p>
        </p:txBody>
      </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3577" y="339066"/>
            <a:ext cx="1239894" cy="1239894"/>
          </a:xfrm>
          <a:prstGeom prst="rect">
            <a:avLst/>
          </a:prstGeom>
        </p:spPr>
      </p:pic>
      <p:sp>
        <p:nvSpPr>
          <p:cNvPr id="20" name="Footer Placeholder 1">
            <a:extLst>
              <a:ext uri="{FF2B5EF4-FFF2-40B4-BE49-F238E27FC236}">
                <a16:creationId xmlns:a16="http://schemas.microsoft.com/office/drawing/2014/main" id="{EB106B60-7B8C-4726-8246-15CAA8270A33}"/>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1101756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dissolve">
                                      <p:cBhvr>
                                        <p:cTn id="10" dur="500"/>
                                        <p:tgtEl>
                                          <p:spTgt spid="27"/>
                                        </p:tgtEl>
                                      </p:cBhvr>
                                    </p:animEffect>
                                  </p:childTnLst>
                                </p:cTn>
                              </p:par>
                              <p:par>
                                <p:cTn id="11" presetID="9"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dissolve">
                                      <p:cBhvr>
                                        <p:cTn id="13" dur="500"/>
                                        <p:tgtEl>
                                          <p:spTgt spid="29"/>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dissolve">
                                      <p:cBhvr>
                                        <p:cTn id="21" dur="500"/>
                                        <p:tgtEl>
                                          <p:spTgt spid="38"/>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dissolve">
                                      <p:cBhvr>
                                        <p:cTn id="26" dur="500"/>
                                        <p:tgtEl>
                                          <p:spTgt spid="4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dissolve">
                                      <p:cBhvr>
                                        <p:cTn id="31" dur="500"/>
                                        <p:tgtEl>
                                          <p:spTgt spid="43"/>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dissolve">
                                      <p:cBhvr>
                                        <p:cTn id="36" dur="500"/>
                                        <p:tgtEl>
                                          <p:spTgt spid="44"/>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dissolve">
                                      <p:cBhvr>
                                        <p:cTn id="41" dur="500"/>
                                        <p:tgtEl>
                                          <p:spTgt spid="45"/>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dissolve">
                                      <p:cBhvr>
                                        <p:cTn id="44" dur="500"/>
                                        <p:tgtEl>
                                          <p:spTgt spid="46"/>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dissolve">
                                      <p:cBhvr>
                                        <p:cTn id="47" dur="500"/>
                                        <p:tgtEl>
                                          <p:spTgt spid="48"/>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dissolve">
                                      <p:cBhvr>
                                        <p:cTn id="50" dur="500"/>
                                        <p:tgtEl>
                                          <p:spTgt spid="50"/>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dissolve">
                                      <p:cBhvr>
                                        <p:cTn id="53" dur="500"/>
                                        <p:tgtEl>
                                          <p:spTgt spid="49"/>
                                        </p:tgtEl>
                                      </p:cBhvr>
                                    </p:animEffect>
                                  </p:childTnLst>
                                </p:cTn>
                              </p:par>
                              <p:par>
                                <p:cTn id="54" presetID="9" presetClass="entr" presetSubtype="0" fill="hold" grpId="0" nodeType="withEffect">
                                  <p:stCondLst>
                                    <p:cond delay="1000"/>
                                  </p:stCondLst>
                                  <p:childTnLst>
                                    <p:set>
                                      <p:cBhvr>
                                        <p:cTn id="55" dur="1" fill="hold">
                                          <p:stCondLst>
                                            <p:cond delay="0"/>
                                          </p:stCondLst>
                                        </p:cTn>
                                        <p:tgtEl>
                                          <p:spTgt spid="6"/>
                                        </p:tgtEl>
                                        <p:attrNameLst>
                                          <p:attrName>style.visibility</p:attrName>
                                        </p:attrNameLst>
                                      </p:cBhvr>
                                      <p:to>
                                        <p:strVal val="visible"/>
                                      </p:to>
                                    </p:set>
                                    <p:animEffect transition="in" filter="dissolve">
                                      <p:cBhvr>
                                        <p:cTn id="56" dur="500"/>
                                        <p:tgtEl>
                                          <p:spTgt spid="6"/>
                                        </p:tgtEl>
                                      </p:cBhvr>
                                    </p:animEffect>
                                  </p:childTnLst>
                                </p:cTn>
                              </p:par>
                            </p:childTnLst>
                          </p:cTn>
                        </p:par>
                      </p:childTnLst>
                    </p:cTn>
                  </p:par>
                  <p:par>
                    <p:cTn id="57" fill="hold">
                      <p:stCondLst>
                        <p:cond delay="indefinite"/>
                      </p:stCondLst>
                      <p:childTnLst>
                        <p:par>
                          <p:cTn id="58" fill="hold">
                            <p:stCondLst>
                              <p:cond delay="0"/>
                            </p:stCondLst>
                            <p:childTnLst>
                              <p:par>
                                <p:cTn id="59" presetID="56" presetClass="path" presetSubtype="0" accel="50000" decel="50000" fill="hold" grpId="1" nodeType="clickEffect">
                                  <p:stCondLst>
                                    <p:cond delay="0"/>
                                  </p:stCondLst>
                                  <p:childTnLst>
                                    <p:animMotion origin="layout" path="M 3.33333E-6 -0.00417 L -0.16446 -0.33959 " pathEditMode="relative" rAng="0" ptsTypes="AA">
                                      <p:cBhvr>
                                        <p:cTn id="60" dur="2000" fill="hold"/>
                                        <p:tgtEl>
                                          <p:spTgt spid="46"/>
                                        </p:tgtEl>
                                        <p:attrNameLst>
                                          <p:attrName>ppt_x</p:attrName>
                                          <p:attrName>ppt_y</p:attrName>
                                        </p:attrNameLst>
                                      </p:cBhvr>
                                      <p:rCtr x="-8229" y="-16782"/>
                                    </p:animMotion>
                                  </p:childTnLst>
                                </p:cTn>
                              </p:par>
                            </p:childTnLst>
                          </p:cTn>
                        </p:par>
                      </p:childTnLst>
                    </p:cTn>
                  </p:par>
                  <p:par>
                    <p:cTn id="61" fill="hold">
                      <p:stCondLst>
                        <p:cond delay="indefinite"/>
                      </p:stCondLst>
                      <p:childTnLst>
                        <p:par>
                          <p:cTn id="62" fill="hold">
                            <p:stCondLst>
                              <p:cond delay="0"/>
                            </p:stCondLst>
                            <p:childTnLst>
                              <p:par>
                                <p:cTn id="63" presetID="56" presetClass="path" presetSubtype="0" accel="50000" decel="50000" fill="hold" grpId="1" nodeType="clickEffect">
                                  <p:stCondLst>
                                    <p:cond delay="0"/>
                                  </p:stCondLst>
                                  <p:childTnLst>
                                    <p:animMotion origin="layout" path="M -1.875E-6 1.48148E-6 L -0.24609 -0.16505 " pathEditMode="relative" rAng="0" ptsTypes="AA">
                                      <p:cBhvr>
                                        <p:cTn id="64" dur="2000" fill="hold"/>
                                        <p:tgtEl>
                                          <p:spTgt spid="48"/>
                                        </p:tgtEl>
                                        <p:attrNameLst>
                                          <p:attrName>ppt_x</p:attrName>
                                          <p:attrName>ppt_y</p:attrName>
                                        </p:attrNameLst>
                                      </p:cBhvr>
                                      <p:rCtr x="-12383" y="-7731"/>
                                    </p:animMotion>
                                  </p:childTnLst>
                                </p:cTn>
                              </p:par>
                            </p:childTnLst>
                          </p:cTn>
                        </p:par>
                      </p:childTnLst>
                    </p:cTn>
                  </p:par>
                  <p:par>
                    <p:cTn id="65" fill="hold">
                      <p:stCondLst>
                        <p:cond delay="indefinite"/>
                      </p:stCondLst>
                      <p:childTnLst>
                        <p:par>
                          <p:cTn id="66" fill="hold">
                            <p:stCondLst>
                              <p:cond delay="0"/>
                            </p:stCondLst>
                            <p:childTnLst>
                              <p:par>
                                <p:cTn id="67" presetID="56" presetClass="path" presetSubtype="0" accel="50000" decel="50000" fill="hold" grpId="1" nodeType="clickEffect">
                                  <p:stCondLst>
                                    <p:cond delay="0"/>
                                  </p:stCondLst>
                                  <p:childTnLst>
                                    <p:animMotion origin="layout" path="M 4.16667E-6 -0.0838 L -0.25013 -0.27107 " pathEditMode="relative" rAng="0" ptsTypes="AA">
                                      <p:cBhvr>
                                        <p:cTn id="68" dur="2000" fill="hold"/>
                                        <p:tgtEl>
                                          <p:spTgt spid="49"/>
                                        </p:tgtEl>
                                        <p:attrNameLst>
                                          <p:attrName>ppt_x</p:attrName>
                                          <p:attrName>ppt_y</p:attrName>
                                        </p:attrNameLst>
                                      </p:cBhvr>
                                      <p:rCtr x="-12513" y="-9375"/>
                                    </p:animMotion>
                                  </p:childTnLst>
                                </p:cTn>
                              </p:par>
                            </p:childTnLst>
                          </p:cTn>
                        </p:par>
                      </p:childTnLst>
                    </p:cTn>
                  </p:par>
                  <p:par>
                    <p:cTn id="69" fill="hold">
                      <p:stCondLst>
                        <p:cond delay="indefinite"/>
                      </p:stCondLst>
                      <p:childTnLst>
                        <p:par>
                          <p:cTn id="70" fill="hold">
                            <p:stCondLst>
                              <p:cond delay="0"/>
                            </p:stCondLst>
                            <p:childTnLst>
                              <p:par>
                                <p:cTn id="71" presetID="56" presetClass="path" presetSubtype="0" accel="50000" decel="50000" fill="hold" grpId="1" nodeType="clickEffect">
                                  <p:stCondLst>
                                    <p:cond delay="0"/>
                                  </p:stCondLst>
                                  <p:childTnLst>
                                    <p:animMotion origin="layout" path="M -0.00234 -0.0838 L -0.29179 -0.09398 " pathEditMode="relative" rAng="0" ptsTypes="AA">
                                      <p:cBhvr>
                                        <p:cTn id="72" dur="2000" fill="hold"/>
                                        <p:tgtEl>
                                          <p:spTgt spid="50"/>
                                        </p:tgtEl>
                                        <p:attrNameLst>
                                          <p:attrName>ppt_x</p:attrName>
                                          <p:attrName>ppt_y</p:attrName>
                                        </p:attrNameLst>
                                      </p:cBhvr>
                                      <p:rCtr x="-14479" y="-50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5" grpId="0"/>
      <p:bldP spid="38" grpId="0"/>
      <p:bldP spid="42" grpId="0"/>
      <p:bldP spid="43" grpId="0"/>
      <p:bldP spid="44" grpId="0"/>
      <p:bldP spid="45" grpId="0" animBg="1"/>
      <p:bldP spid="46" grpId="0"/>
      <p:bldP spid="46" grpId="1"/>
      <p:bldP spid="48" grpId="0"/>
      <p:bldP spid="48" grpId="1"/>
      <p:bldP spid="49" grpId="0"/>
      <p:bldP spid="49" grpId="1"/>
      <p:bldP spid="50" grpId="0"/>
      <p:bldP spid="50" grpId="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123055" y="104760"/>
            <a:ext cx="10685972"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dirty="0">
                <a:solidFill>
                  <a:srgbClr val="1C4587"/>
                </a:solidFill>
                <a:latin typeface="Open Sans"/>
                <a:ea typeface="Open Sans"/>
                <a:cs typeface="Open Sans"/>
                <a:sym typeface="Open Sans"/>
              </a:rPr>
              <a:t>Form: </a:t>
            </a:r>
            <a:r>
              <a:rPr lang="en-US" sz="4400" dirty="0">
                <a:solidFill>
                  <a:srgbClr val="1C4587"/>
                </a:solidFill>
                <a:latin typeface="Open Sans"/>
                <a:ea typeface="Open Sans"/>
                <a:cs typeface="Open Sans"/>
                <a:sym typeface="Open Sans"/>
              </a:rPr>
              <a:t>How do we make comparative and superlative adjectives?</a:t>
            </a:r>
            <a:endParaRPr lang="en-US" sz="4400" i="0" u="none" strike="noStrike" cap="none" dirty="0">
              <a:solidFill>
                <a:srgbClr val="1C4587"/>
              </a:solidFill>
              <a:latin typeface="Open Sans"/>
              <a:ea typeface="Open Sans"/>
              <a:cs typeface="Open Sans"/>
              <a:sym typeface="Open Sans"/>
            </a:endParaRPr>
          </a:p>
        </p:txBody>
      </p:sp>
      <p:sp>
        <p:nvSpPr>
          <p:cNvPr id="27" name="Rounded Rectangular Callout 26"/>
          <p:cNvSpPr/>
          <p:nvPr/>
        </p:nvSpPr>
        <p:spPr>
          <a:xfrm>
            <a:off x="8016191" y="1953520"/>
            <a:ext cx="3598002" cy="2265530"/>
          </a:xfrm>
          <a:prstGeom prst="wedgeRoundRectCallout">
            <a:avLst>
              <a:gd name="adj1" fmla="val 34959"/>
              <a:gd name="adj2" fmla="val -63387"/>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We use the comparative adjectives + </a:t>
            </a:r>
            <a:r>
              <a:rPr lang="en-US" sz="1600" i="1" dirty="0">
                <a:solidFill>
                  <a:schemeClr val="bg1"/>
                </a:solidFill>
                <a:latin typeface="Open Sans" charset="0"/>
                <a:ea typeface="Open Sans" charset="0"/>
                <a:cs typeface="Open Sans" charset="0"/>
                <a:sym typeface="Open Sans"/>
              </a:rPr>
              <a:t>than</a:t>
            </a:r>
            <a:r>
              <a:rPr lang="en-US" sz="1600" dirty="0">
                <a:solidFill>
                  <a:schemeClr val="bg1"/>
                </a:solidFill>
                <a:latin typeface="Open Sans" charset="0"/>
                <a:ea typeface="Open Sans" charset="0"/>
                <a:cs typeface="Open Sans" charset="0"/>
                <a:sym typeface="Open Sans"/>
              </a:rPr>
              <a:t> to compare two objects, people or places. Look…</a:t>
            </a:r>
          </a:p>
          <a:p>
            <a:pPr lvl="0" algn="ctr">
              <a:buSzPct val="25000"/>
            </a:pPr>
            <a:endParaRPr lang="en-US" sz="1600" dirty="0">
              <a:solidFill>
                <a:schemeClr val="bg1"/>
              </a:solidFill>
              <a:latin typeface="Open Sans" charset="0"/>
              <a:ea typeface="Open Sans" charset="0"/>
              <a:cs typeface="Open Sans" charset="0"/>
              <a:sym typeface="Open Sans"/>
            </a:endParaRPr>
          </a:p>
          <a:p>
            <a:pPr lvl="0" algn="ctr">
              <a:buSzPct val="25000"/>
            </a:pPr>
            <a:r>
              <a:rPr lang="en-US" sz="1600" dirty="0">
                <a:solidFill>
                  <a:srgbClr val="0070C0"/>
                </a:solidFill>
                <a:latin typeface="Open Sans" charset="0"/>
                <a:ea typeface="Open Sans" charset="0"/>
                <a:cs typeface="Open Sans" charset="0"/>
                <a:sym typeface="Open Sans"/>
              </a:rPr>
              <a:t>My sister’s dog is </a:t>
            </a:r>
            <a:r>
              <a:rPr lang="en-US" sz="1600" b="1" u="sng" dirty="0">
                <a:solidFill>
                  <a:srgbClr val="0070C0"/>
                </a:solidFill>
                <a:latin typeface="Open Sans" charset="0"/>
                <a:ea typeface="Open Sans" charset="0"/>
                <a:cs typeface="Open Sans" charset="0"/>
                <a:sym typeface="Open Sans"/>
              </a:rPr>
              <a:t>bigger than</a:t>
            </a:r>
            <a:r>
              <a:rPr lang="en-US" sz="1600" b="1" dirty="0">
                <a:solidFill>
                  <a:srgbClr val="0070C0"/>
                </a:solidFill>
                <a:latin typeface="Open Sans" charset="0"/>
                <a:ea typeface="Open Sans" charset="0"/>
                <a:cs typeface="Open Sans" charset="0"/>
                <a:sym typeface="Open Sans"/>
              </a:rPr>
              <a:t> </a:t>
            </a:r>
            <a:r>
              <a:rPr lang="en-US" sz="1600" dirty="0">
                <a:solidFill>
                  <a:srgbClr val="0070C0"/>
                </a:solidFill>
                <a:latin typeface="Open Sans" charset="0"/>
                <a:ea typeface="Open Sans" charset="0"/>
                <a:cs typeface="Open Sans" charset="0"/>
                <a:sym typeface="Open Sans"/>
              </a:rPr>
              <a:t>my dog.</a:t>
            </a:r>
          </a:p>
          <a:p>
            <a:pPr lvl="0" algn="ctr">
              <a:buSzPct val="25000"/>
            </a:pPr>
            <a:endParaRPr lang="en-US" sz="1600" dirty="0">
              <a:solidFill>
                <a:srgbClr val="0070C0"/>
              </a:solidFill>
              <a:latin typeface="Open Sans" charset="0"/>
              <a:ea typeface="Open Sans" charset="0"/>
              <a:cs typeface="Open Sans" charset="0"/>
              <a:sym typeface="Open Sans"/>
            </a:endParaRPr>
          </a:p>
          <a:p>
            <a:pPr lvl="0" algn="ctr">
              <a:buSzPct val="25000"/>
            </a:pPr>
            <a:r>
              <a:rPr lang="en-US" sz="1600" dirty="0">
                <a:solidFill>
                  <a:srgbClr val="0070C0"/>
                </a:solidFill>
                <a:latin typeface="Open Sans" charset="0"/>
                <a:ea typeface="Open Sans" charset="0"/>
                <a:cs typeface="Open Sans" charset="0"/>
                <a:sym typeface="Open Sans"/>
              </a:rPr>
              <a:t>My dog is </a:t>
            </a:r>
            <a:r>
              <a:rPr lang="en-US" sz="1600" b="1" u="sng" dirty="0">
                <a:solidFill>
                  <a:srgbClr val="0070C0"/>
                </a:solidFill>
                <a:latin typeface="Open Sans" charset="0"/>
                <a:ea typeface="Open Sans" charset="0"/>
                <a:cs typeface="Open Sans" charset="0"/>
                <a:sym typeface="Open Sans"/>
              </a:rPr>
              <a:t>more intelligent than</a:t>
            </a:r>
            <a:r>
              <a:rPr lang="en-US" sz="1600" dirty="0">
                <a:solidFill>
                  <a:srgbClr val="0070C0"/>
                </a:solidFill>
                <a:latin typeface="Open Sans" charset="0"/>
                <a:ea typeface="Open Sans" charset="0"/>
                <a:cs typeface="Open Sans" charset="0"/>
                <a:sym typeface="Open Sans"/>
              </a:rPr>
              <a:t> my sister’s dog.</a:t>
            </a:r>
          </a:p>
        </p:txBody>
      </p:sp>
      <p:graphicFrame>
        <p:nvGraphicFramePr>
          <p:cNvPr id="29" name="Table 28"/>
          <p:cNvGraphicFramePr>
            <a:graphicFrameLocks noGrp="1"/>
          </p:cNvGraphicFramePr>
          <p:nvPr>
            <p:extLst>
              <p:ext uri="{D42A27DB-BD31-4B8C-83A1-F6EECF244321}">
                <p14:modId xmlns:p14="http://schemas.microsoft.com/office/powerpoint/2010/main" val="1604036055"/>
              </p:ext>
            </p:extLst>
          </p:nvPr>
        </p:nvGraphicFramePr>
        <p:xfrm>
          <a:off x="279342" y="1416809"/>
          <a:ext cx="7340115" cy="3718560"/>
        </p:xfrm>
        <a:graphic>
          <a:graphicData uri="http://schemas.openxmlformats.org/drawingml/2006/table">
            <a:tbl>
              <a:tblPr firstRow="1" bandRow="1">
                <a:tableStyleId>{C3A2CA1F-3267-4498-8071-7EE1E42671EB}</a:tableStyleId>
              </a:tblPr>
              <a:tblGrid>
                <a:gridCol w="3204843">
                  <a:extLst>
                    <a:ext uri="{9D8B030D-6E8A-4147-A177-3AD203B41FA5}">
                      <a16:colId xmlns:a16="http://schemas.microsoft.com/office/drawing/2014/main" val="20000"/>
                    </a:ext>
                  </a:extLst>
                </a:gridCol>
                <a:gridCol w="2067636">
                  <a:extLst>
                    <a:ext uri="{9D8B030D-6E8A-4147-A177-3AD203B41FA5}">
                      <a16:colId xmlns:a16="http://schemas.microsoft.com/office/drawing/2014/main" val="20001"/>
                    </a:ext>
                  </a:extLst>
                </a:gridCol>
                <a:gridCol w="2067636">
                  <a:extLst>
                    <a:ext uri="{9D8B030D-6E8A-4147-A177-3AD203B41FA5}">
                      <a16:colId xmlns:a16="http://schemas.microsoft.com/office/drawing/2014/main" val="20002"/>
                    </a:ext>
                  </a:extLst>
                </a:gridCol>
              </a:tblGrid>
              <a:tr h="0">
                <a:tc>
                  <a:txBody>
                    <a:bodyPr/>
                    <a:lstStyle/>
                    <a:p>
                      <a:r>
                        <a:rPr lang="en-US" sz="1600" dirty="0">
                          <a:latin typeface="Open Sans" charset="0"/>
                          <a:ea typeface="Open Sans" charset="0"/>
                          <a:cs typeface="Open Sans" charset="0"/>
                        </a:rPr>
                        <a:t>types</a:t>
                      </a:r>
                      <a:r>
                        <a:rPr lang="en-US" sz="1600" baseline="0" dirty="0">
                          <a:latin typeface="Open Sans" charset="0"/>
                          <a:ea typeface="Open Sans" charset="0"/>
                          <a:cs typeface="Open Sans" charset="0"/>
                        </a:rPr>
                        <a:t> of adjectives</a:t>
                      </a:r>
                      <a:endParaRPr lang="en-GB" sz="1600" dirty="0">
                        <a:latin typeface="Open Sans" charset="0"/>
                        <a:ea typeface="Open Sans" charset="0"/>
                        <a:cs typeface="Open Sans" charset="0"/>
                      </a:endParaRPr>
                    </a:p>
                  </a:txBody>
                  <a:tcPr>
                    <a:lnR w="38100" cap="flat" cmpd="sng" algn="ctr">
                      <a:solidFill>
                        <a:schemeClr val="bg1"/>
                      </a:solidFill>
                      <a:prstDash val="solid"/>
                      <a:round/>
                      <a:headEnd type="none" w="med" len="med"/>
                      <a:tailEnd type="none" w="med" len="med"/>
                    </a:lnR>
                    <a:solidFill>
                      <a:srgbClr val="00A7E3"/>
                    </a:solidFill>
                  </a:tcPr>
                </a:tc>
                <a:tc gridSpan="2">
                  <a:txBody>
                    <a:bodyPr/>
                    <a:lstStyle/>
                    <a:p>
                      <a:r>
                        <a:rPr lang="en-US" sz="1600" dirty="0">
                          <a:latin typeface="Open Sans" charset="0"/>
                          <a:ea typeface="Open Sans" charset="0"/>
                          <a:cs typeface="Open Sans" charset="0"/>
                        </a:rPr>
                        <a:t>comparative adjectives</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rgbClr val="00A7E3"/>
                    </a:solidFill>
                  </a:tcPr>
                </a:tc>
                <a:tc hMerge="1">
                  <a:txBody>
                    <a:bodyPr/>
                    <a:lstStyle/>
                    <a:p>
                      <a:endParaRPr lang="en-GB" sz="1600" dirty="0">
                        <a:latin typeface="Open Sans" charset="0"/>
                        <a:ea typeface="Open Sans" charset="0"/>
                        <a:cs typeface="Open Sans" charset="0"/>
                      </a:endParaRPr>
                    </a:p>
                  </a:txBody>
                  <a:tcPr>
                    <a:solidFill>
                      <a:srgbClr val="00A7E3"/>
                    </a:solidFill>
                  </a:tcPr>
                </a:tc>
                <a:extLst>
                  <a:ext uri="{0D108BD9-81ED-4DB2-BD59-A6C34878D82A}">
                    <a16:rowId xmlns:a16="http://schemas.microsoft.com/office/drawing/2014/main" val="10000"/>
                  </a:ext>
                </a:extLst>
              </a:tr>
              <a:tr h="213578">
                <a:tc>
                  <a:txBody>
                    <a:bodyPr/>
                    <a:lstStyle/>
                    <a:p>
                      <a:r>
                        <a:rPr lang="en-US" sz="1600" dirty="0">
                          <a:solidFill>
                            <a:srgbClr val="002060"/>
                          </a:solidFill>
                          <a:latin typeface="Open Sans" charset="0"/>
                          <a:ea typeface="Open Sans" charset="0"/>
                          <a:cs typeface="Open Sans" charset="0"/>
                        </a:rPr>
                        <a:t>short</a:t>
                      </a:r>
                      <a:r>
                        <a:rPr lang="en-US" sz="1600" baseline="0" dirty="0">
                          <a:solidFill>
                            <a:srgbClr val="002060"/>
                          </a:solidFill>
                          <a:latin typeface="Open Sans" charset="0"/>
                          <a:ea typeface="Open Sans" charset="0"/>
                          <a:cs typeface="Open Sans" charset="0"/>
                        </a:rPr>
                        <a:t> adjectives (one syllable)</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shorter</a:t>
                      </a:r>
                      <a:r>
                        <a:rPr lang="en-US" sz="1600" baseline="0" dirty="0">
                          <a:latin typeface="Open Sans" charset="0"/>
                          <a:ea typeface="Open Sans" charset="0"/>
                          <a:cs typeface="Open Sans" charset="0"/>
                        </a:rPr>
                        <a:t> (short)</a:t>
                      </a:r>
                      <a:endParaRPr lang="en-US" sz="1600" dirty="0">
                        <a:latin typeface="Open Sans" charset="0"/>
                        <a:ea typeface="Open Sans" charset="0"/>
                        <a:cs typeface="Open Sans" charset="0"/>
                      </a:endParaRPr>
                    </a:p>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a:t>
                      </a:r>
                      <a:r>
                        <a:rPr lang="en-US" sz="1600" b="1" baseline="0" dirty="0">
                          <a:solidFill>
                            <a:srgbClr val="002060"/>
                          </a:solidFill>
                          <a:latin typeface="Open Sans" charset="0"/>
                          <a:ea typeface="Open Sans" charset="0"/>
                          <a:cs typeface="Open Sans" charset="0"/>
                        </a:rPr>
                        <a:t> -</a:t>
                      </a:r>
                      <a:r>
                        <a:rPr lang="en-US" sz="1600" b="1" i="1" baseline="0" dirty="0" err="1">
                          <a:solidFill>
                            <a:srgbClr val="002060"/>
                          </a:solidFill>
                          <a:latin typeface="Open Sans" charset="0"/>
                          <a:ea typeface="Open Sans" charset="0"/>
                          <a:cs typeface="Open Sans" charset="0"/>
                        </a:rPr>
                        <a:t>er</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1"/>
                  </a:ext>
                </a:extLst>
              </a:tr>
              <a:tr h="213578">
                <a:tc>
                  <a:txBody>
                    <a:bodyPr/>
                    <a:lstStyle/>
                    <a:p>
                      <a:r>
                        <a:rPr lang="en-US" sz="1600" baseline="0" dirty="0">
                          <a:solidFill>
                            <a:srgbClr val="002060"/>
                          </a:solidFill>
                          <a:latin typeface="Open Sans" charset="0"/>
                          <a:ea typeface="Open Sans" charset="0"/>
                          <a:cs typeface="Open Sans" charset="0"/>
                        </a:rPr>
                        <a:t>one syllable adjectives ending in a vowel and then a consonant</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bigger (big)</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double consonant   + -</a:t>
                      </a:r>
                      <a:r>
                        <a:rPr lang="en-US" sz="1600" b="1" i="1" dirty="0" err="1">
                          <a:solidFill>
                            <a:srgbClr val="002060"/>
                          </a:solidFill>
                          <a:latin typeface="Open Sans" charset="0"/>
                          <a:ea typeface="Open Sans" charset="0"/>
                          <a:cs typeface="Open Sans" charset="0"/>
                        </a:rPr>
                        <a:t>er</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2"/>
                  </a:ext>
                </a:extLst>
              </a:tr>
              <a:tr h="213578">
                <a:tc>
                  <a:txBody>
                    <a:bodyPr/>
                    <a:lstStyle/>
                    <a:p>
                      <a:r>
                        <a:rPr lang="en-US" sz="1600" i="1" baseline="0" dirty="0">
                          <a:solidFill>
                            <a:srgbClr val="002060"/>
                          </a:solidFill>
                          <a:latin typeface="Open Sans" charset="0"/>
                          <a:ea typeface="Open Sans" charset="0"/>
                          <a:cs typeface="Open Sans" charset="0"/>
                        </a:rPr>
                        <a:t>two syllable a</a:t>
                      </a:r>
                      <a:r>
                        <a:rPr lang="en-US" sz="1600" baseline="0" dirty="0">
                          <a:solidFill>
                            <a:srgbClr val="002060"/>
                          </a:solidFill>
                          <a:latin typeface="Open Sans" charset="0"/>
                          <a:ea typeface="Open Sans" charset="0"/>
                          <a:cs typeface="Open Sans" charset="0"/>
                        </a:rPr>
                        <a:t>djectives ending in </a:t>
                      </a:r>
                    </a:p>
                    <a:p>
                      <a:r>
                        <a:rPr lang="en-US" sz="1600" baseline="0" dirty="0">
                          <a:solidFill>
                            <a:srgbClr val="002060"/>
                          </a:solidFill>
                          <a:latin typeface="Open Sans" charset="0"/>
                          <a:ea typeface="Open Sans" charset="0"/>
                          <a:cs typeface="Open Sans" charset="0"/>
                        </a:rPr>
                        <a:t>-</a:t>
                      </a:r>
                      <a:r>
                        <a:rPr lang="en-US" sz="1600" i="1" baseline="0" dirty="0">
                          <a:solidFill>
                            <a:srgbClr val="002060"/>
                          </a:solidFill>
                          <a:latin typeface="Open Sans" charset="0"/>
                          <a:ea typeface="Open Sans" charset="0"/>
                          <a:cs typeface="Open Sans" charset="0"/>
                        </a:rPr>
                        <a:t>y</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friendlier (friendly)</a:t>
                      </a:r>
                    </a:p>
                    <a:p>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delete</a:t>
                      </a:r>
                      <a:r>
                        <a:rPr lang="en-US" sz="1600" b="1" baseline="0" dirty="0">
                          <a:solidFill>
                            <a:srgbClr val="002060"/>
                          </a:solidFill>
                          <a:latin typeface="Open Sans" charset="0"/>
                          <a:ea typeface="Open Sans" charset="0"/>
                          <a:cs typeface="Open Sans" charset="0"/>
                        </a:rPr>
                        <a:t> -</a:t>
                      </a:r>
                      <a:r>
                        <a:rPr lang="en-US" sz="1600" b="1" i="1" baseline="0" dirty="0">
                          <a:solidFill>
                            <a:srgbClr val="002060"/>
                          </a:solidFill>
                          <a:latin typeface="Open Sans" charset="0"/>
                          <a:ea typeface="Open Sans" charset="0"/>
                          <a:cs typeface="Open Sans" charset="0"/>
                        </a:rPr>
                        <a:t>y</a:t>
                      </a:r>
                      <a:r>
                        <a:rPr lang="en-US" sz="1600" b="1" baseline="0" dirty="0">
                          <a:solidFill>
                            <a:srgbClr val="002060"/>
                          </a:solidFill>
                          <a:latin typeface="Open Sans" charset="0"/>
                          <a:ea typeface="Open Sans" charset="0"/>
                          <a:cs typeface="Open Sans" charset="0"/>
                        </a:rPr>
                        <a:t> + -</a:t>
                      </a:r>
                      <a:r>
                        <a:rPr lang="en-US" sz="1600" b="1" i="1" baseline="0" dirty="0" err="1">
                          <a:solidFill>
                            <a:srgbClr val="002060"/>
                          </a:solidFill>
                          <a:latin typeface="Open Sans" charset="0"/>
                          <a:ea typeface="Open Sans" charset="0"/>
                          <a:cs typeface="Open Sans" charset="0"/>
                        </a:rPr>
                        <a:t>ier</a:t>
                      </a:r>
                      <a:endParaRPr lang="en-GB" sz="1600" b="1" i="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3"/>
                  </a:ext>
                </a:extLst>
              </a:tr>
              <a:tr h="213578">
                <a:tc>
                  <a:txBody>
                    <a:bodyPr/>
                    <a:lstStyle/>
                    <a:p>
                      <a:r>
                        <a:rPr lang="en-US" sz="1600" baseline="0" dirty="0">
                          <a:solidFill>
                            <a:srgbClr val="002060"/>
                          </a:solidFill>
                          <a:latin typeface="Open Sans" charset="0"/>
                          <a:ea typeface="Open Sans" charset="0"/>
                          <a:cs typeface="Open Sans" charset="0"/>
                        </a:rPr>
                        <a:t>long adjectives (more than two syllables)</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more intelligent</a:t>
                      </a:r>
                      <a:r>
                        <a:rPr lang="en-US" sz="1600" baseline="0" dirty="0">
                          <a:latin typeface="Open Sans" charset="0"/>
                          <a:ea typeface="Open Sans" charset="0"/>
                          <a:cs typeface="Open Sans" charset="0"/>
                        </a:rPr>
                        <a:t> (intelligent)</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i="1" dirty="0">
                          <a:solidFill>
                            <a:srgbClr val="002060"/>
                          </a:solidFill>
                          <a:latin typeface="Open Sans" charset="0"/>
                          <a:ea typeface="Open Sans" charset="0"/>
                          <a:cs typeface="Open Sans" charset="0"/>
                        </a:rPr>
                        <a:t>more</a:t>
                      </a:r>
                      <a:r>
                        <a:rPr lang="en-US" sz="1600" b="1" dirty="0">
                          <a:solidFill>
                            <a:srgbClr val="002060"/>
                          </a:solidFill>
                          <a:latin typeface="Open Sans" charset="0"/>
                          <a:ea typeface="Open Sans" charset="0"/>
                          <a:cs typeface="Open Sans" charset="0"/>
                        </a:rPr>
                        <a:t> + adjective</a:t>
                      </a:r>
                      <a:endParaRPr lang="en-GB" sz="1600" b="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4"/>
                  </a:ext>
                </a:extLst>
              </a:tr>
              <a:tr h="213578">
                <a:tc>
                  <a:txBody>
                    <a:bodyPr/>
                    <a:lstStyle/>
                    <a:p>
                      <a:r>
                        <a:rPr lang="en-US" sz="1600" baseline="0" dirty="0">
                          <a:solidFill>
                            <a:srgbClr val="002060"/>
                          </a:solidFill>
                          <a:latin typeface="Open Sans" charset="0"/>
                          <a:ea typeface="Open Sans" charset="0"/>
                          <a:cs typeface="Open Sans" charset="0"/>
                        </a:rPr>
                        <a:t>irregular adjectives</a:t>
                      </a:r>
                    </a:p>
                    <a:p>
                      <a:endParaRPr lang="en-US" sz="1600" baseline="0" dirty="0">
                        <a:solidFill>
                          <a:srgbClr val="002060"/>
                        </a:solidFill>
                        <a:latin typeface="Open Sans" charset="0"/>
                        <a:ea typeface="Open Sans" charset="0"/>
                        <a:cs typeface="Open Sans" charset="0"/>
                      </a:endParaRP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dirty="0">
                          <a:latin typeface="Open Sans" charset="0"/>
                          <a:ea typeface="Open Sans" charset="0"/>
                          <a:cs typeface="Open Sans" charset="0"/>
                        </a:rPr>
                        <a:t>better (good)</a:t>
                      </a:r>
                    </a:p>
                    <a:p>
                      <a:r>
                        <a:rPr lang="en-US" sz="1600" dirty="0">
                          <a:latin typeface="Open Sans" charset="0"/>
                          <a:ea typeface="Open Sans" charset="0"/>
                          <a:cs typeface="Open Sans" charset="0"/>
                        </a:rPr>
                        <a:t>worse (bad)</a:t>
                      </a:r>
                    </a:p>
                    <a:p>
                      <a:r>
                        <a:rPr lang="en-US" sz="1600" dirty="0">
                          <a:latin typeface="Open Sans" charset="0"/>
                          <a:ea typeface="Open Sans" charset="0"/>
                          <a:cs typeface="Open Sans" charset="0"/>
                        </a:rPr>
                        <a:t>further (far)</a:t>
                      </a: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r>
                        <a:rPr lang="en-US" sz="1600" b="1" dirty="0">
                          <a:solidFill>
                            <a:srgbClr val="002060"/>
                          </a:solidFill>
                          <a:latin typeface="Open Sans" charset="0"/>
                          <a:ea typeface="Open Sans" charset="0"/>
                          <a:cs typeface="Open Sans" charset="0"/>
                        </a:rPr>
                        <a:t>no rule</a:t>
                      </a:r>
                      <a:endParaRPr lang="en-GB" sz="1600" b="1"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5"/>
                  </a:ext>
                </a:extLst>
              </a:tr>
            </a:tbl>
          </a:graphicData>
        </a:graphic>
      </p:graphicFrame>
      <p:sp>
        <p:nvSpPr>
          <p:cNvPr id="3" name="Rectangle 2"/>
          <p:cNvSpPr/>
          <p:nvPr/>
        </p:nvSpPr>
        <p:spPr>
          <a:xfrm>
            <a:off x="360818" y="5422801"/>
            <a:ext cx="6973384" cy="892552"/>
          </a:xfrm>
          <a:prstGeom prst="rect">
            <a:avLst/>
          </a:prstGeom>
        </p:spPr>
        <p:txBody>
          <a:bodyPr wrap="none">
            <a:spAutoFit/>
          </a:bodyPr>
          <a:lstStyle/>
          <a:p>
            <a:r>
              <a:rPr lang="en-US" sz="2600" b="1" dirty="0">
                <a:solidFill>
                  <a:srgbClr val="002060"/>
                </a:solidFill>
                <a:latin typeface="Open Sans" charset="0"/>
                <a:ea typeface="Open Sans" charset="0"/>
                <a:cs typeface="Open Sans" charset="0"/>
              </a:rPr>
              <a:t>comparative adjective + </a:t>
            </a:r>
            <a:r>
              <a:rPr lang="en-US" sz="2600" b="1" i="1" dirty="0">
                <a:solidFill>
                  <a:srgbClr val="002060"/>
                </a:solidFill>
                <a:latin typeface="Open Sans" charset="0"/>
                <a:ea typeface="Open Sans" charset="0"/>
                <a:cs typeface="Open Sans" charset="0"/>
              </a:rPr>
              <a:t>than</a:t>
            </a:r>
            <a:r>
              <a:rPr lang="en-US" sz="2600" b="1" dirty="0">
                <a:solidFill>
                  <a:srgbClr val="002060"/>
                </a:solidFill>
                <a:latin typeface="Open Sans" charset="0"/>
                <a:ea typeface="Open Sans" charset="0"/>
                <a:cs typeface="Open Sans" charset="0"/>
              </a:rPr>
              <a:t>…</a:t>
            </a:r>
          </a:p>
          <a:p>
            <a:r>
              <a:rPr lang="en-US" sz="2600" b="1" dirty="0">
                <a:solidFill>
                  <a:srgbClr val="00B0F0"/>
                </a:solidFill>
                <a:latin typeface="Open Sans" charset="0"/>
                <a:ea typeface="Open Sans" charset="0"/>
                <a:cs typeface="Open Sans" charset="0"/>
              </a:rPr>
              <a:t>e.g. My sister’s dog is </a:t>
            </a:r>
            <a:r>
              <a:rPr lang="en-US" sz="2600" b="1" u="sng" dirty="0">
                <a:solidFill>
                  <a:srgbClr val="00B0F0"/>
                </a:solidFill>
                <a:latin typeface="Open Sans" charset="0"/>
                <a:ea typeface="Open Sans" charset="0"/>
                <a:cs typeface="Open Sans" charset="0"/>
              </a:rPr>
              <a:t>bigger than</a:t>
            </a:r>
            <a:r>
              <a:rPr lang="en-US" sz="2600" b="1" dirty="0">
                <a:solidFill>
                  <a:srgbClr val="00B0F0"/>
                </a:solidFill>
                <a:latin typeface="Open Sans" charset="0"/>
                <a:ea typeface="Open Sans" charset="0"/>
                <a:cs typeface="Open Sans" charset="0"/>
              </a:rPr>
              <a:t> my dog.</a:t>
            </a:r>
            <a:endParaRPr lang="en-GB" sz="2600" b="1" dirty="0">
              <a:solidFill>
                <a:srgbClr val="00B0F0"/>
              </a:solidFill>
              <a:latin typeface="Open Sans" charset="0"/>
              <a:ea typeface="Open Sans" charset="0"/>
              <a:cs typeface="Open Sans" charset="0"/>
            </a:endParaRPr>
          </a:p>
        </p:txBody>
      </p:sp>
      <p:sp>
        <p:nvSpPr>
          <p:cNvPr id="23" name="Pentagon 22"/>
          <p:cNvSpPr/>
          <p:nvPr/>
        </p:nvSpPr>
        <p:spPr>
          <a:xfrm>
            <a:off x="9418846" y="5436771"/>
            <a:ext cx="2299542" cy="892552"/>
          </a:xfrm>
          <a:prstGeom prst="homePlate">
            <a:avLst/>
          </a:prstGeom>
          <a:solidFill>
            <a:srgbClr val="00A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dirty="0">
                <a:latin typeface="Open Sans"/>
                <a:ea typeface="Open Sans"/>
                <a:cs typeface="Open Sans"/>
                <a:sym typeface="Open Sans"/>
              </a:rPr>
              <a:t>How do we make superlative adjectives?</a:t>
            </a:r>
          </a:p>
        </p:txBody>
      </p:sp>
      <p:sp>
        <p:nvSpPr>
          <p:cNvPr id="33" name="Rounded Rectangular Callout 32"/>
          <p:cNvSpPr/>
          <p:nvPr/>
        </p:nvSpPr>
        <p:spPr>
          <a:xfrm>
            <a:off x="6050400" y="5041111"/>
            <a:ext cx="2732822" cy="880804"/>
          </a:xfrm>
          <a:prstGeom prst="wedgeRoundRectCallout">
            <a:avLst>
              <a:gd name="adj1" fmla="val 34959"/>
              <a:gd name="adj2" fmla="val -63387"/>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Here are some other examples of irregular comparative adjectives.</a:t>
            </a:r>
            <a:endParaRPr lang="en-US" sz="1600" dirty="0">
              <a:solidFill>
                <a:schemeClr val="accent6"/>
              </a:solidFill>
              <a:latin typeface="Open Sans" charset="0"/>
              <a:ea typeface="Open Sans" charset="0"/>
              <a:cs typeface="Open Sans" charset="0"/>
              <a:sym typeface="Open Sans"/>
            </a:endParaRPr>
          </a:p>
        </p:txBody>
      </p:sp>
      <p:sp>
        <p:nvSpPr>
          <p:cNvPr id="35" name="Arc 34"/>
          <p:cNvSpPr/>
          <p:nvPr/>
        </p:nvSpPr>
        <p:spPr>
          <a:xfrm rot="16376101">
            <a:off x="5413116" y="2808401"/>
            <a:ext cx="1194554" cy="3797248"/>
          </a:xfrm>
          <a:prstGeom prst="arc">
            <a:avLst>
              <a:gd name="adj1" fmla="val 9317756"/>
              <a:gd name="adj2" fmla="val 1560278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9027" y="176915"/>
            <a:ext cx="1239894" cy="1239894"/>
          </a:xfrm>
          <a:prstGeom prst="rect">
            <a:avLst/>
          </a:prstGeom>
        </p:spPr>
      </p:pic>
      <p:sp>
        <p:nvSpPr>
          <p:cNvPr id="13" name="Footer Placeholder 1">
            <a:extLst>
              <a:ext uri="{FF2B5EF4-FFF2-40B4-BE49-F238E27FC236}">
                <a16:creationId xmlns:a16="http://schemas.microsoft.com/office/drawing/2014/main" id="{603BD839-7284-4928-A413-2F680AF1E16A}"/>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215221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dissolve">
                                      <p:cBhvr>
                                        <p:cTn id="10" dur="500"/>
                                        <p:tgtEl>
                                          <p:spTgt spid="2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dissolv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dissolve">
                                      <p:cBhvr>
                                        <p:cTn id="18" dur="500"/>
                                        <p:tgtEl>
                                          <p:spTgt spid="33"/>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dissolve">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dissolve">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 grpId="0"/>
      <p:bldP spid="23" grpId="0" animBg="1"/>
      <p:bldP spid="33" grpId="0" animBg="1"/>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123055" y="104760"/>
            <a:ext cx="10685972"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dirty="0">
                <a:solidFill>
                  <a:srgbClr val="1C4587"/>
                </a:solidFill>
                <a:latin typeface="Open Sans"/>
                <a:ea typeface="Open Sans"/>
                <a:cs typeface="Open Sans"/>
                <a:sym typeface="Open Sans"/>
              </a:rPr>
              <a:t>Form: </a:t>
            </a:r>
            <a:r>
              <a:rPr lang="en-US" sz="4400" dirty="0">
                <a:solidFill>
                  <a:srgbClr val="1C4587"/>
                </a:solidFill>
                <a:latin typeface="Open Sans"/>
                <a:ea typeface="Open Sans"/>
                <a:cs typeface="Open Sans"/>
                <a:sym typeface="Open Sans"/>
              </a:rPr>
              <a:t>How do we make superlative adjectives?</a:t>
            </a:r>
            <a:endParaRPr lang="en-US" sz="4400" i="0" u="none" strike="noStrike" cap="none" dirty="0">
              <a:solidFill>
                <a:srgbClr val="1C4587"/>
              </a:solidFill>
              <a:latin typeface="Open Sans"/>
              <a:ea typeface="Open Sans"/>
              <a:cs typeface="Open Sans"/>
              <a:sym typeface="Open Sans"/>
            </a:endParaRPr>
          </a:p>
        </p:txBody>
      </p:sp>
      <p:sp>
        <p:nvSpPr>
          <p:cNvPr id="27" name="Rounded Rectangular Callout 26"/>
          <p:cNvSpPr/>
          <p:nvPr/>
        </p:nvSpPr>
        <p:spPr>
          <a:xfrm>
            <a:off x="9165078" y="1755192"/>
            <a:ext cx="2806528" cy="1380621"/>
          </a:xfrm>
          <a:prstGeom prst="wedgeRoundRectCallout">
            <a:avLst>
              <a:gd name="adj1" fmla="val 34959"/>
              <a:gd name="adj2" fmla="val -63387"/>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Look at the conversation again and use the examples to complete the table below. One example is done for you.</a:t>
            </a:r>
          </a:p>
        </p:txBody>
      </p:sp>
      <p:graphicFrame>
        <p:nvGraphicFramePr>
          <p:cNvPr id="29" name="Table 28"/>
          <p:cNvGraphicFramePr>
            <a:graphicFrameLocks noGrp="1"/>
          </p:cNvGraphicFramePr>
          <p:nvPr>
            <p:extLst>
              <p:ext uri="{D42A27DB-BD31-4B8C-83A1-F6EECF244321}">
                <p14:modId xmlns:p14="http://schemas.microsoft.com/office/powerpoint/2010/main" val="3583702855"/>
              </p:ext>
            </p:extLst>
          </p:nvPr>
        </p:nvGraphicFramePr>
        <p:xfrm>
          <a:off x="275336" y="2445503"/>
          <a:ext cx="7614022" cy="3718560"/>
        </p:xfrm>
        <a:graphic>
          <a:graphicData uri="http://schemas.openxmlformats.org/drawingml/2006/table">
            <a:tbl>
              <a:tblPr firstRow="1" bandRow="1">
                <a:tableStyleId>{C3A2CA1F-3267-4498-8071-7EE1E42671EB}</a:tableStyleId>
              </a:tblPr>
              <a:tblGrid>
                <a:gridCol w="3204843">
                  <a:extLst>
                    <a:ext uri="{9D8B030D-6E8A-4147-A177-3AD203B41FA5}">
                      <a16:colId xmlns:a16="http://schemas.microsoft.com/office/drawing/2014/main" val="20000"/>
                    </a:ext>
                  </a:extLst>
                </a:gridCol>
                <a:gridCol w="2399626">
                  <a:extLst>
                    <a:ext uri="{9D8B030D-6E8A-4147-A177-3AD203B41FA5}">
                      <a16:colId xmlns:a16="http://schemas.microsoft.com/office/drawing/2014/main" val="20001"/>
                    </a:ext>
                  </a:extLst>
                </a:gridCol>
                <a:gridCol w="2009553">
                  <a:extLst>
                    <a:ext uri="{9D8B030D-6E8A-4147-A177-3AD203B41FA5}">
                      <a16:colId xmlns:a16="http://schemas.microsoft.com/office/drawing/2014/main" val="20002"/>
                    </a:ext>
                  </a:extLst>
                </a:gridCol>
              </a:tblGrid>
              <a:tr h="0">
                <a:tc>
                  <a:txBody>
                    <a:bodyPr/>
                    <a:lstStyle/>
                    <a:p>
                      <a:r>
                        <a:rPr lang="en-US" sz="1600" dirty="0">
                          <a:latin typeface="Open Sans" charset="0"/>
                          <a:ea typeface="Open Sans" charset="0"/>
                          <a:cs typeface="Open Sans" charset="0"/>
                        </a:rPr>
                        <a:t>types</a:t>
                      </a:r>
                      <a:r>
                        <a:rPr lang="en-US" sz="1600" baseline="0" dirty="0">
                          <a:latin typeface="Open Sans" charset="0"/>
                          <a:ea typeface="Open Sans" charset="0"/>
                          <a:cs typeface="Open Sans" charset="0"/>
                        </a:rPr>
                        <a:t> of adjectives</a:t>
                      </a:r>
                      <a:endParaRPr lang="en-GB" sz="1600" dirty="0">
                        <a:latin typeface="Open Sans" charset="0"/>
                        <a:ea typeface="Open Sans" charset="0"/>
                        <a:cs typeface="Open Sans" charset="0"/>
                      </a:endParaRPr>
                    </a:p>
                  </a:txBody>
                  <a:tcPr>
                    <a:lnR w="38100" cap="flat" cmpd="sng" algn="ctr">
                      <a:solidFill>
                        <a:schemeClr val="bg1"/>
                      </a:solidFill>
                      <a:prstDash val="solid"/>
                      <a:round/>
                      <a:headEnd type="none" w="med" len="med"/>
                      <a:tailEnd type="none" w="med" len="med"/>
                    </a:lnR>
                    <a:solidFill>
                      <a:srgbClr val="00A7E3"/>
                    </a:solidFill>
                  </a:tcPr>
                </a:tc>
                <a:tc gridSpan="2">
                  <a:txBody>
                    <a:bodyPr/>
                    <a:lstStyle/>
                    <a:p>
                      <a:r>
                        <a:rPr lang="en-US" sz="1600" dirty="0">
                          <a:latin typeface="Open Sans" charset="0"/>
                          <a:ea typeface="Open Sans" charset="0"/>
                          <a:cs typeface="Open Sans" charset="0"/>
                        </a:rPr>
                        <a:t>superlative adjectives</a:t>
                      </a:r>
                      <a:endParaRPr lang="en-GB" sz="1600" dirty="0">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rgbClr val="00A7E3"/>
                    </a:solidFill>
                  </a:tcPr>
                </a:tc>
                <a:tc hMerge="1">
                  <a:txBody>
                    <a:bodyPr/>
                    <a:lstStyle/>
                    <a:p>
                      <a:endParaRPr lang="en-GB" sz="1600" dirty="0">
                        <a:latin typeface="Open Sans" charset="0"/>
                        <a:ea typeface="Open Sans" charset="0"/>
                        <a:cs typeface="Open Sans" charset="0"/>
                      </a:endParaRPr>
                    </a:p>
                  </a:txBody>
                  <a:tcPr>
                    <a:solidFill>
                      <a:srgbClr val="00A7E3"/>
                    </a:solidFill>
                  </a:tcPr>
                </a:tc>
                <a:extLst>
                  <a:ext uri="{0D108BD9-81ED-4DB2-BD59-A6C34878D82A}">
                    <a16:rowId xmlns:a16="http://schemas.microsoft.com/office/drawing/2014/main" val="10000"/>
                  </a:ext>
                </a:extLst>
              </a:tr>
              <a:tr h="213578">
                <a:tc>
                  <a:txBody>
                    <a:bodyPr/>
                    <a:lstStyle/>
                    <a:p>
                      <a:r>
                        <a:rPr lang="en-US" sz="1600" dirty="0">
                          <a:solidFill>
                            <a:srgbClr val="002060"/>
                          </a:solidFill>
                          <a:latin typeface="Open Sans" charset="0"/>
                          <a:ea typeface="Open Sans" charset="0"/>
                          <a:cs typeface="Open Sans" charset="0"/>
                        </a:rPr>
                        <a:t>short</a:t>
                      </a:r>
                      <a:r>
                        <a:rPr lang="en-US" sz="1600" baseline="0" dirty="0">
                          <a:solidFill>
                            <a:srgbClr val="002060"/>
                          </a:solidFill>
                          <a:latin typeface="Open Sans" charset="0"/>
                          <a:ea typeface="Open Sans" charset="0"/>
                          <a:cs typeface="Open Sans" charset="0"/>
                        </a:rPr>
                        <a:t> adjectives (one syllable)</a:t>
                      </a: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US" sz="1600" b="1" dirty="0">
                        <a:solidFill>
                          <a:srgbClr val="002060"/>
                        </a:solidFill>
                        <a:latin typeface="Open Sans" charset="0"/>
                        <a:ea typeface="Open Sans" charset="0"/>
                        <a:cs typeface="Open Sans" charset="0"/>
                      </a:endParaRPr>
                    </a:p>
                    <a:p>
                      <a:endParaRPr lang="en-US" sz="1600" b="1" dirty="0">
                        <a:solidFill>
                          <a:srgbClr val="002060"/>
                        </a:solidFill>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1"/>
                  </a:ext>
                </a:extLst>
              </a:tr>
              <a:tr h="213578">
                <a:tc>
                  <a:txBody>
                    <a:bodyPr/>
                    <a:lstStyle/>
                    <a:p>
                      <a:r>
                        <a:rPr lang="en-US" sz="1600" baseline="0" dirty="0">
                          <a:solidFill>
                            <a:srgbClr val="002060"/>
                          </a:solidFill>
                          <a:latin typeface="Open Sans" charset="0"/>
                          <a:ea typeface="Open Sans" charset="0"/>
                          <a:cs typeface="Open Sans" charset="0"/>
                        </a:rPr>
                        <a:t>one syllable adjectives ending in a vowel and then a consonant</a:t>
                      </a: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GB" sz="1600" b="1" dirty="0">
                        <a:solidFill>
                          <a:srgbClr val="002060"/>
                        </a:solidFill>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2"/>
                  </a:ext>
                </a:extLst>
              </a:tr>
              <a:tr h="213578">
                <a:tc>
                  <a:txBody>
                    <a:bodyPr/>
                    <a:lstStyle/>
                    <a:p>
                      <a:r>
                        <a:rPr lang="en-US" sz="1600" baseline="0" dirty="0">
                          <a:solidFill>
                            <a:srgbClr val="002060"/>
                          </a:solidFill>
                          <a:latin typeface="Open Sans" charset="0"/>
                          <a:ea typeface="Open Sans" charset="0"/>
                          <a:cs typeface="Open Sans" charset="0"/>
                        </a:rPr>
                        <a:t>two syllable adjectives ending in </a:t>
                      </a:r>
                    </a:p>
                    <a:p>
                      <a:r>
                        <a:rPr lang="en-US" sz="1600" baseline="0" dirty="0">
                          <a:solidFill>
                            <a:srgbClr val="002060"/>
                          </a:solidFill>
                          <a:latin typeface="Open Sans" charset="0"/>
                          <a:ea typeface="Open Sans" charset="0"/>
                          <a:cs typeface="Open Sans" charset="0"/>
                        </a:rPr>
                        <a:t>-</a:t>
                      </a:r>
                      <a:r>
                        <a:rPr lang="en-US" sz="1600" i="1" baseline="0" dirty="0">
                          <a:solidFill>
                            <a:srgbClr val="002060"/>
                          </a:solidFill>
                          <a:latin typeface="Open Sans" charset="0"/>
                          <a:ea typeface="Open Sans" charset="0"/>
                          <a:cs typeface="Open Sans" charset="0"/>
                        </a:rPr>
                        <a:t>y</a:t>
                      </a:r>
                    </a:p>
                  </a:txBody>
                  <a:tcPr>
                    <a:lnR w="38100" cap="flat" cmpd="sng" algn="ctr">
                      <a:solidFill>
                        <a:schemeClr val="bg1"/>
                      </a:solidFill>
                      <a:prstDash val="solid"/>
                      <a:round/>
                      <a:headEnd type="none" w="med" len="med"/>
                      <a:tailEnd type="none" w="med" len="med"/>
                    </a:lnR>
                    <a:solidFill>
                      <a:srgbClr val="00A7E3"/>
                    </a:solidFill>
                  </a:tcPr>
                </a:tc>
                <a:tc>
                  <a:txBody>
                    <a:bodyPr/>
                    <a:lstStyle/>
                    <a:p>
                      <a:r>
                        <a:rPr lang="en-US" sz="1600" b="1" dirty="0">
                          <a:solidFill>
                            <a:srgbClr val="002060"/>
                          </a:solidFill>
                          <a:latin typeface="Open Sans" charset="0"/>
                          <a:ea typeface="Open Sans" charset="0"/>
                          <a:cs typeface="Open Sans" charset="0"/>
                        </a:rPr>
                        <a:t>the happiest (happy)</a:t>
                      </a: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3"/>
                  </a:ext>
                </a:extLst>
              </a:tr>
              <a:tr h="213578">
                <a:tc>
                  <a:txBody>
                    <a:bodyPr/>
                    <a:lstStyle/>
                    <a:p>
                      <a:r>
                        <a:rPr lang="en-US" sz="1600" baseline="0" dirty="0">
                          <a:solidFill>
                            <a:srgbClr val="002060"/>
                          </a:solidFill>
                          <a:latin typeface="Open Sans" charset="0"/>
                          <a:ea typeface="Open Sans" charset="0"/>
                          <a:cs typeface="Open Sans" charset="0"/>
                        </a:rPr>
                        <a:t>long adjectives (more than two syllables)</a:t>
                      </a: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GB" sz="1600" b="1" dirty="0">
                        <a:solidFill>
                          <a:srgbClr val="002060"/>
                        </a:solidFill>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4"/>
                  </a:ext>
                </a:extLst>
              </a:tr>
              <a:tr h="213578">
                <a:tc>
                  <a:txBody>
                    <a:bodyPr/>
                    <a:lstStyle/>
                    <a:p>
                      <a:r>
                        <a:rPr lang="en-US" sz="1600" baseline="0" dirty="0">
                          <a:solidFill>
                            <a:srgbClr val="002060"/>
                          </a:solidFill>
                          <a:latin typeface="Open Sans" charset="0"/>
                          <a:ea typeface="Open Sans" charset="0"/>
                          <a:cs typeface="Open Sans" charset="0"/>
                        </a:rPr>
                        <a:t>irregular adjectives</a:t>
                      </a:r>
                    </a:p>
                    <a:p>
                      <a:endParaRPr lang="en-US" sz="1600" baseline="0" dirty="0">
                        <a:solidFill>
                          <a:srgbClr val="002060"/>
                        </a:solidFill>
                        <a:latin typeface="Open Sans" charset="0"/>
                        <a:ea typeface="Open Sans" charset="0"/>
                        <a:cs typeface="Open Sans" charset="0"/>
                      </a:endParaRPr>
                    </a:p>
                  </a:txBody>
                  <a:tcPr>
                    <a:lnR w="38100" cap="flat" cmpd="sng" algn="ctr">
                      <a:solidFill>
                        <a:schemeClr val="bg1"/>
                      </a:solidFill>
                      <a:prstDash val="solid"/>
                      <a:round/>
                      <a:headEnd type="none" w="med" len="med"/>
                      <a:tailEnd type="none" w="med" len="med"/>
                    </a:lnR>
                    <a:solidFill>
                      <a:srgbClr val="00A7E3"/>
                    </a:solidFill>
                  </a:tcPr>
                </a:tc>
                <a:tc>
                  <a:txBody>
                    <a:bodyPr/>
                    <a:lstStyle/>
                    <a:p>
                      <a:endParaRPr lang="en-GB" sz="1600" b="1" dirty="0">
                        <a:solidFill>
                          <a:srgbClr val="002060"/>
                        </a:solidFill>
                        <a:latin typeface="Open Sans" charset="0"/>
                        <a:ea typeface="Open Sans" charset="0"/>
                        <a:cs typeface="Open Sans" charset="0"/>
                      </a:endParaRPr>
                    </a:p>
                  </a:txBody>
                  <a:tcPr>
                    <a:lnL w="38100" cap="flat" cmpd="sng" algn="ctr">
                      <a:solidFill>
                        <a:schemeClr val="bg1"/>
                      </a:solidFill>
                      <a:prstDash val="solid"/>
                      <a:round/>
                      <a:headEnd type="none" w="med" len="med"/>
                      <a:tailEnd type="none" w="med" len="med"/>
                    </a:lnL>
                    <a:solidFill>
                      <a:schemeClr val="accent5">
                        <a:lumMod val="40000"/>
                        <a:lumOff val="60000"/>
                        <a:alpha val="50000"/>
                      </a:schemeClr>
                    </a:solidFill>
                  </a:tcPr>
                </a:tc>
                <a:tc>
                  <a:txBody>
                    <a:bodyPr/>
                    <a:lstStyle/>
                    <a:p>
                      <a:endParaRPr lang="en-GB" sz="1600" dirty="0">
                        <a:solidFill>
                          <a:srgbClr val="002060"/>
                        </a:solidFill>
                        <a:latin typeface="Open Sans" charset="0"/>
                        <a:ea typeface="Open Sans" charset="0"/>
                        <a:cs typeface="Open Sans" charset="0"/>
                      </a:endParaRPr>
                    </a:p>
                  </a:txBody>
                  <a:tcPr>
                    <a:solidFill>
                      <a:schemeClr val="accent5">
                        <a:lumMod val="40000"/>
                        <a:lumOff val="60000"/>
                        <a:alpha val="50000"/>
                      </a:schemeClr>
                    </a:solidFill>
                  </a:tcPr>
                </a:tc>
                <a:extLst>
                  <a:ext uri="{0D108BD9-81ED-4DB2-BD59-A6C34878D82A}">
                    <a16:rowId xmlns:a16="http://schemas.microsoft.com/office/drawing/2014/main" val="10005"/>
                  </a:ext>
                </a:extLst>
              </a:tr>
            </a:tbl>
          </a:graphicData>
        </a:graphic>
      </p:graphicFrame>
      <p:sp>
        <p:nvSpPr>
          <p:cNvPr id="38" name="Rectangle 37"/>
          <p:cNvSpPr/>
          <p:nvPr/>
        </p:nvSpPr>
        <p:spPr>
          <a:xfrm>
            <a:off x="3497936" y="3435621"/>
            <a:ext cx="1780355" cy="338554"/>
          </a:xfrm>
          <a:prstGeom prst="rect">
            <a:avLst/>
          </a:prstGeom>
        </p:spPr>
        <p:txBody>
          <a:bodyPr wrap="none">
            <a:spAutoFit/>
          </a:bodyPr>
          <a:lstStyle/>
          <a:p>
            <a:r>
              <a:rPr lang="en-US" sz="1600" b="1" dirty="0">
                <a:solidFill>
                  <a:srgbClr val="002060"/>
                </a:solidFill>
                <a:latin typeface="Open Sans" charset="0"/>
                <a:ea typeface="Open Sans" charset="0"/>
                <a:cs typeface="Open Sans" charset="0"/>
              </a:rPr>
              <a:t>the biggest (big)</a:t>
            </a:r>
          </a:p>
        </p:txBody>
      </p:sp>
      <p:sp>
        <p:nvSpPr>
          <p:cNvPr id="43" name="Rectangle 42"/>
          <p:cNvSpPr/>
          <p:nvPr/>
        </p:nvSpPr>
        <p:spPr>
          <a:xfrm>
            <a:off x="3439136" y="4706965"/>
            <a:ext cx="2317226" cy="338554"/>
          </a:xfrm>
          <a:prstGeom prst="rect">
            <a:avLst/>
          </a:prstGeom>
        </p:spPr>
        <p:txBody>
          <a:bodyPr wrap="square">
            <a:spAutoFit/>
          </a:bodyPr>
          <a:lstStyle/>
          <a:p>
            <a:r>
              <a:rPr lang="en-US" sz="1600" b="1" dirty="0">
                <a:solidFill>
                  <a:srgbClr val="002060"/>
                </a:solidFill>
                <a:latin typeface="Open Sans" charset="0"/>
                <a:ea typeface="Open Sans" charset="0"/>
                <a:cs typeface="Open Sans" charset="0"/>
              </a:rPr>
              <a:t>the most intelligent</a:t>
            </a:r>
          </a:p>
        </p:txBody>
      </p:sp>
      <p:sp>
        <p:nvSpPr>
          <p:cNvPr id="44" name="Rectangle 43"/>
          <p:cNvSpPr/>
          <p:nvPr/>
        </p:nvSpPr>
        <p:spPr>
          <a:xfrm>
            <a:off x="3497936" y="5144648"/>
            <a:ext cx="1666342" cy="338554"/>
          </a:xfrm>
          <a:prstGeom prst="rect">
            <a:avLst/>
          </a:prstGeom>
        </p:spPr>
        <p:txBody>
          <a:bodyPr wrap="none">
            <a:spAutoFit/>
          </a:bodyPr>
          <a:lstStyle/>
          <a:p>
            <a:r>
              <a:rPr lang="en-US" sz="1600" b="1" dirty="0">
                <a:solidFill>
                  <a:srgbClr val="002060"/>
                </a:solidFill>
                <a:latin typeface="Open Sans" charset="0"/>
                <a:ea typeface="Open Sans" charset="0"/>
                <a:cs typeface="Open Sans" charset="0"/>
              </a:rPr>
              <a:t>the best (good)</a:t>
            </a:r>
          </a:p>
        </p:txBody>
      </p:sp>
      <p:sp>
        <p:nvSpPr>
          <p:cNvPr id="45" name="Rounded Rectangular Callout 44"/>
          <p:cNvSpPr/>
          <p:nvPr/>
        </p:nvSpPr>
        <p:spPr>
          <a:xfrm>
            <a:off x="8006317" y="3297963"/>
            <a:ext cx="4082248" cy="678614"/>
          </a:xfrm>
          <a:prstGeom prst="wedgeRoundRectCallout">
            <a:avLst>
              <a:gd name="adj1" fmla="val 34959"/>
              <a:gd name="adj2" fmla="val -63387"/>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solidFill>
                  <a:schemeClr val="bg1"/>
                </a:solidFill>
                <a:latin typeface="Open Sans" charset="0"/>
                <a:ea typeface="Open Sans" charset="0"/>
                <a:cs typeface="Open Sans" charset="0"/>
                <a:sym typeface="Open Sans"/>
              </a:rPr>
              <a:t>Now look at the rules and add them to the table. The first one is done for you.</a:t>
            </a:r>
          </a:p>
        </p:txBody>
      </p:sp>
      <p:sp>
        <p:nvSpPr>
          <p:cNvPr id="46" name="Rectangle 45"/>
          <p:cNvSpPr/>
          <p:nvPr/>
        </p:nvSpPr>
        <p:spPr>
          <a:xfrm>
            <a:off x="8155217" y="5239347"/>
            <a:ext cx="1094743" cy="338554"/>
          </a:xfrm>
          <a:prstGeom prst="rect">
            <a:avLst/>
          </a:prstGeom>
        </p:spPr>
        <p:txBody>
          <a:bodyPr wrap="none">
            <a:spAutoFit/>
          </a:bodyPr>
          <a:lstStyle/>
          <a:p>
            <a:r>
              <a:rPr lang="en-US" sz="1600" i="1" dirty="0">
                <a:solidFill>
                  <a:srgbClr val="002060"/>
                </a:solidFill>
                <a:latin typeface="Open Sans" charset="0"/>
                <a:ea typeface="Open Sans" charset="0"/>
                <a:cs typeface="Open Sans" charset="0"/>
              </a:rPr>
              <a:t>the</a:t>
            </a:r>
            <a:r>
              <a:rPr lang="en-US" sz="1600" dirty="0">
                <a:solidFill>
                  <a:srgbClr val="002060"/>
                </a:solidFill>
                <a:latin typeface="Open Sans" charset="0"/>
                <a:ea typeface="Open Sans" charset="0"/>
                <a:cs typeface="Open Sans" charset="0"/>
              </a:rPr>
              <a:t> + -</a:t>
            </a:r>
            <a:r>
              <a:rPr lang="en-US" sz="1600" i="1" dirty="0" err="1">
                <a:solidFill>
                  <a:srgbClr val="002060"/>
                </a:solidFill>
                <a:latin typeface="Open Sans" charset="0"/>
                <a:ea typeface="Open Sans" charset="0"/>
                <a:cs typeface="Open Sans" charset="0"/>
              </a:rPr>
              <a:t>est</a:t>
            </a:r>
            <a:endParaRPr lang="en-US" sz="1600" i="1" dirty="0">
              <a:solidFill>
                <a:srgbClr val="002060"/>
              </a:solidFill>
              <a:latin typeface="Open Sans" charset="0"/>
              <a:ea typeface="Open Sans" charset="0"/>
              <a:cs typeface="Open Sans" charset="0"/>
            </a:endParaRPr>
          </a:p>
        </p:txBody>
      </p:sp>
      <p:sp>
        <p:nvSpPr>
          <p:cNvPr id="48" name="Rectangle 47"/>
          <p:cNvSpPr/>
          <p:nvPr/>
        </p:nvSpPr>
        <p:spPr>
          <a:xfrm>
            <a:off x="8683865" y="4492421"/>
            <a:ext cx="1712173" cy="584776"/>
          </a:xfrm>
          <a:prstGeom prst="rect">
            <a:avLst/>
          </a:prstGeom>
        </p:spPr>
        <p:txBody>
          <a:bodyPr wrap="square">
            <a:spAutoFit/>
          </a:bodyPr>
          <a:lstStyle/>
          <a:p>
            <a:r>
              <a:rPr lang="en-US" sz="1600" i="1" dirty="0">
                <a:solidFill>
                  <a:srgbClr val="002060"/>
                </a:solidFill>
                <a:latin typeface="Open Sans" charset="0"/>
                <a:ea typeface="Open Sans" charset="0"/>
                <a:cs typeface="Open Sans" charset="0"/>
              </a:rPr>
              <a:t>the</a:t>
            </a:r>
            <a:r>
              <a:rPr lang="en-US" sz="1600" dirty="0">
                <a:solidFill>
                  <a:srgbClr val="002060"/>
                </a:solidFill>
                <a:latin typeface="Open Sans" charset="0"/>
                <a:ea typeface="Open Sans" charset="0"/>
                <a:cs typeface="Open Sans" charset="0"/>
              </a:rPr>
              <a:t> + double consonant + -</a:t>
            </a:r>
            <a:r>
              <a:rPr lang="en-US" sz="1600" i="1" dirty="0" err="1">
                <a:solidFill>
                  <a:srgbClr val="002060"/>
                </a:solidFill>
                <a:latin typeface="Open Sans" charset="0"/>
                <a:ea typeface="Open Sans" charset="0"/>
                <a:cs typeface="Open Sans" charset="0"/>
              </a:rPr>
              <a:t>est</a:t>
            </a:r>
            <a:endParaRPr lang="en-US" sz="1600" i="1" dirty="0">
              <a:solidFill>
                <a:srgbClr val="002060"/>
              </a:solidFill>
              <a:latin typeface="Open Sans" charset="0"/>
              <a:ea typeface="Open Sans" charset="0"/>
              <a:cs typeface="Open Sans" charset="0"/>
            </a:endParaRPr>
          </a:p>
        </p:txBody>
      </p:sp>
      <p:sp>
        <p:nvSpPr>
          <p:cNvPr id="49" name="Rectangle 48"/>
          <p:cNvSpPr/>
          <p:nvPr/>
        </p:nvSpPr>
        <p:spPr>
          <a:xfrm>
            <a:off x="8783394" y="5928077"/>
            <a:ext cx="2161141" cy="338554"/>
          </a:xfrm>
          <a:prstGeom prst="rect">
            <a:avLst/>
          </a:prstGeom>
        </p:spPr>
        <p:txBody>
          <a:bodyPr wrap="none">
            <a:spAutoFit/>
          </a:bodyPr>
          <a:lstStyle/>
          <a:p>
            <a:r>
              <a:rPr lang="en-US" sz="1600" i="1" dirty="0">
                <a:solidFill>
                  <a:srgbClr val="002060"/>
                </a:solidFill>
                <a:latin typeface="Open Sans" charset="0"/>
                <a:ea typeface="Open Sans" charset="0"/>
                <a:cs typeface="Open Sans" charset="0"/>
              </a:rPr>
              <a:t>the</a:t>
            </a:r>
            <a:r>
              <a:rPr lang="en-US" sz="1600" dirty="0">
                <a:solidFill>
                  <a:srgbClr val="002060"/>
                </a:solidFill>
                <a:latin typeface="Open Sans" charset="0"/>
                <a:ea typeface="Open Sans" charset="0"/>
                <a:cs typeface="Open Sans" charset="0"/>
              </a:rPr>
              <a:t> + delete -</a:t>
            </a:r>
            <a:r>
              <a:rPr lang="en-US" sz="1600" i="1" dirty="0">
                <a:solidFill>
                  <a:srgbClr val="002060"/>
                </a:solidFill>
                <a:latin typeface="Open Sans" charset="0"/>
                <a:ea typeface="Open Sans" charset="0"/>
                <a:cs typeface="Open Sans" charset="0"/>
              </a:rPr>
              <a:t>y</a:t>
            </a:r>
            <a:r>
              <a:rPr lang="en-US" sz="1600" dirty="0">
                <a:solidFill>
                  <a:srgbClr val="002060"/>
                </a:solidFill>
                <a:latin typeface="Open Sans" charset="0"/>
                <a:ea typeface="Open Sans" charset="0"/>
                <a:cs typeface="Open Sans" charset="0"/>
              </a:rPr>
              <a:t> + -</a:t>
            </a:r>
            <a:r>
              <a:rPr lang="en-US" sz="1600" i="1" dirty="0" err="1">
                <a:solidFill>
                  <a:srgbClr val="002060"/>
                </a:solidFill>
                <a:latin typeface="Open Sans" charset="0"/>
                <a:ea typeface="Open Sans" charset="0"/>
                <a:cs typeface="Open Sans" charset="0"/>
              </a:rPr>
              <a:t>iest</a:t>
            </a:r>
            <a:endParaRPr lang="en-US" sz="1600" i="1" dirty="0">
              <a:solidFill>
                <a:srgbClr val="002060"/>
              </a:solidFill>
              <a:latin typeface="Open Sans" charset="0"/>
              <a:ea typeface="Open Sans" charset="0"/>
              <a:cs typeface="Open Sans" charset="0"/>
            </a:endParaRPr>
          </a:p>
        </p:txBody>
      </p:sp>
      <p:sp>
        <p:nvSpPr>
          <p:cNvPr id="50" name="Rectangle 49"/>
          <p:cNvSpPr/>
          <p:nvPr/>
        </p:nvSpPr>
        <p:spPr>
          <a:xfrm>
            <a:off x="9247540" y="5265222"/>
            <a:ext cx="2015195" cy="338554"/>
          </a:xfrm>
          <a:prstGeom prst="rect">
            <a:avLst/>
          </a:prstGeom>
        </p:spPr>
        <p:txBody>
          <a:bodyPr wrap="none">
            <a:spAutoFit/>
          </a:bodyPr>
          <a:lstStyle/>
          <a:p>
            <a:r>
              <a:rPr lang="en-US" sz="1600" i="1" dirty="0">
                <a:solidFill>
                  <a:srgbClr val="002060"/>
                </a:solidFill>
                <a:latin typeface="Open Sans" charset="0"/>
                <a:ea typeface="Open Sans" charset="0"/>
                <a:cs typeface="Open Sans" charset="0"/>
              </a:rPr>
              <a:t>the most</a:t>
            </a:r>
            <a:r>
              <a:rPr lang="en-US" sz="1600" dirty="0">
                <a:solidFill>
                  <a:srgbClr val="002060"/>
                </a:solidFill>
                <a:latin typeface="Open Sans" charset="0"/>
                <a:ea typeface="Open Sans" charset="0"/>
                <a:cs typeface="Open Sans" charset="0"/>
              </a:rPr>
              <a:t> + adjective</a:t>
            </a:r>
          </a:p>
        </p:txBody>
      </p:sp>
      <p:sp>
        <p:nvSpPr>
          <p:cNvPr id="6" name="Rectangle 5"/>
          <p:cNvSpPr/>
          <p:nvPr/>
        </p:nvSpPr>
        <p:spPr>
          <a:xfrm>
            <a:off x="6049224" y="5223689"/>
            <a:ext cx="812041" cy="338554"/>
          </a:xfrm>
          <a:prstGeom prst="rect">
            <a:avLst/>
          </a:prstGeom>
        </p:spPr>
        <p:txBody>
          <a:bodyPr wrap="none">
            <a:spAutoFit/>
          </a:bodyPr>
          <a:lstStyle/>
          <a:p>
            <a:r>
              <a:rPr lang="en-US" sz="1600" dirty="0">
                <a:solidFill>
                  <a:srgbClr val="002060"/>
                </a:solidFill>
                <a:latin typeface="Open Sans" charset="0"/>
                <a:ea typeface="Open Sans" charset="0"/>
                <a:cs typeface="Open Sans" charset="0"/>
              </a:rPr>
              <a:t>no rule</a:t>
            </a:r>
            <a:endParaRPr lang="en-GB" sz="1600" dirty="0">
              <a:solidFill>
                <a:srgbClr val="002060"/>
              </a:solidFill>
              <a:latin typeface="Open Sans" charset="0"/>
              <a:ea typeface="Open Sans" charset="0"/>
              <a:cs typeface="Open Sans" charset="0"/>
            </a:endParaRPr>
          </a:p>
        </p:txBody>
      </p:sp>
      <p:sp>
        <p:nvSpPr>
          <p:cNvPr id="53" name="Rectangle 52"/>
          <p:cNvSpPr/>
          <p:nvPr/>
        </p:nvSpPr>
        <p:spPr>
          <a:xfrm>
            <a:off x="3507855" y="2767501"/>
            <a:ext cx="1694092" cy="584775"/>
          </a:xfrm>
          <a:prstGeom prst="rect">
            <a:avLst/>
          </a:prstGeom>
        </p:spPr>
        <p:txBody>
          <a:bodyPr wrap="square">
            <a:spAutoFit/>
          </a:bodyPr>
          <a:lstStyle/>
          <a:p>
            <a:r>
              <a:rPr lang="en-US" sz="1600" b="1" dirty="0">
                <a:solidFill>
                  <a:srgbClr val="002060"/>
                </a:solidFill>
                <a:latin typeface="Open Sans" charset="0"/>
                <a:ea typeface="Open Sans" charset="0"/>
                <a:cs typeface="Open Sans" charset="0"/>
              </a:rPr>
              <a:t>the smallest (small)</a:t>
            </a:r>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8342" y="190997"/>
            <a:ext cx="1239894" cy="1239894"/>
          </a:xfrm>
          <a:prstGeom prst="rect">
            <a:avLst/>
          </a:prstGeom>
        </p:spPr>
      </p:pic>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0042" y="1385648"/>
            <a:ext cx="986247" cy="986247"/>
          </a:xfrm>
          <a:prstGeom prst="rect">
            <a:avLst/>
          </a:prstGeom>
        </p:spPr>
      </p:pic>
      <p:sp>
        <p:nvSpPr>
          <p:cNvPr id="22" name="Rounded Rectangular Callout 21"/>
          <p:cNvSpPr/>
          <p:nvPr/>
        </p:nvSpPr>
        <p:spPr>
          <a:xfrm>
            <a:off x="3412701" y="935122"/>
            <a:ext cx="5493038" cy="1216017"/>
          </a:xfrm>
          <a:prstGeom prst="wedgeRoundRectCallout">
            <a:avLst>
              <a:gd name="adj1" fmla="val -52878"/>
              <a:gd name="adj2" fmla="val 32954"/>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My family has a lot of animals, but my cat is the best! He is the smallest animal in the house, but he is the happiest! He has the biggest personality and is the most intelligent.</a:t>
            </a:r>
          </a:p>
        </p:txBody>
      </p:sp>
      <p:sp>
        <p:nvSpPr>
          <p:cNvPr id="23" name="Footer Placeholder 1">
            <a:extLst>
              <a:ext uri="{FF2B5EF4-FFF2-40B4-BE49-F238E27FC236}">
                <a16:creationId xmlns:a16="http://schemas.microsoft.com/office/drawing/2014/main" id="{A3440664-3EBC-4E07-9D66-C243E0A01BA3}"/>
              </a:ext>
            </a:extLst>
          </p:cNvPr>
          <p:cNvSpPr>
            <a:spLocks noGrp="1"/>
          </p:cNvSpPr>
          <p:nvPr>
            <p:ph type="ftr" idx="11"/>
          </p:nvPr>
        </p:nvSpPr>
        <p:spPr>
          <a:xfrm>
            <a:off x="275336" y="6343903"/>
            <a:ext cx="6327600" cy="365099"/>
          </a:xfrm>
        </p:spPr>
        <p:txBody>
          <a:bodyPr/>
          <a:lstStyle/>
          <a:p>
            <a:pPr lvl="0"/>
            <a:r>
              <a:rPr lang="en-US" dirty="0">
                <a:latin typeface="Open Sans"/>
                <a:ea typeface="Open Sans"/>
                <a:cs typeface="Open Sans"/>
                <a:sym typeface="Open Sans"/>
              </a:rPr>
              <a:t>Copyright © 201</a:t>
            </a:r>
            <a:r>
              <a:rPr lang="pl-PL" dirty="0">
                <a:latin typeface="Open Sans"/>
                <a:ea typeface="Open Sans"/>
                <a:cs typeface="Open Sans"/>
                <a:sym typeface="Open Sans"/>
              </a:rPr>
              <a:t>9</a:t>
            </a:r>
            <a:r>
              <a:rPr lang="en-US" dirty="0">
                <a:latin typeface="Open Sans"/>
                <a:ea typeface="Open Sans"/>
                <a:cs typeface="Open Sans"/>
                <a:sym typeface="Open Sans"/>
              </a:rPr>
              <a:t> by Pearson Education      Gold Experience</a:t>
            </a:r>
            <a:r>
              <a:rPr lang="pl-PL" dirty="0">
                <a:latin typeface="Open Sans"/>
                <a:ea typeface="Open Sans"/>
                <a:cs typeface="Open Sans"/>
                <a:sym typeface="Open Sans"/>
              </a:rPr>
              <a:t> | Focus | High </a:t>
            </a:r>
            <a:r>
              <a:rPr lang="pl-PL" dirty="0" err="1">
                <a:latin typeface="Open Sans"/>
                <a:ea typeface="Open Sans"/>
                <a:cs typeface="Open Sans"/>
                <a:sym typeface="Open Sans"/>
              </a:rPr>
              <a:t>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127234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dissolve">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dissolve">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dissolve">
                                      <p:cBhvr>
                                        <p:cTn id="20" dur="500"/>
                                        <p:tgtEl>
                                          <p:spTgt spid="53"/>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dissolve">
                                      <p:cBhvr>
                                        <p:cTn id="25" dur="500"/>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dissolve">
                                      <p:cBhvr>
                                        <p:cTn id="30" dur="500"/>
                                        <p:tgtEl>
                                          <p:spTgt spid="43"/>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dissolve">
                                      <p:cBhvr>
                                        <p:cTn id="35" dur="5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dissolve">
                                      <p:cBhvr>
                                        <p:cTn id="40" dur="500"/>
                                        <p:tgtEl>
                                          <p:spTgt spid="45"/>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dissolve">
                                      <p:cBhvr>
                                        <p:cTn id="43" dur="500"/>
                                        <p:tgtEl>
                                          <p:spTgt spid="46"/>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dissolve">
                                      <p:cBhvr>
                                        <p:cTn id="46" dur="500"/>
                                        <p:tgtEl>
                                          <p:spTgt spid="48"/>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dissolve">
                                      <p:cBhvr>
                                        <p:cTn id="49" dur="500"/>
                                        <p:tgtEl>
                                          <p:spTgt spid="50"/>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dissolve">
                                      <p:cBhvr>
                                        <p:cTn id="52" dur="500"/>
                                        <p:tgtEl>
                                          <p:spTgt spid="49"/>
                                        </p:tgtEl>
                                      </p:cBhvr>
                                    </p:animEffect>
                                  </p:childTnLst>
                                </p:cTn>
                              </p:par>
                              <p:par>
                                <p:cTn id="53" presetID="9" presetClass="entr" presetSubtype="0" fill="hold" grpId="0" nodeType="withEffect">
                                  <p:stCondLst>
                                    <p:cond delay="1000"/>
                                  </p:stCondLst>
                                  <p:childTnLst>
                                    <p:set>
                                      <p:cBhvr>
                                        <p:cTn id="54" dur="1" fill="hold">
                                          <p:stCondLst>
                                            <p:cond delay="0"/>
                                          </p:stCondLst>
                                        </p:cTn>
                                        <p:tgtEl>
                                          <p:spTgt spid="6"/>
                                        </p:tgtEl>
                                        <p:attrNameLst>
                                          <p:attrName>style.visibility</p:attrName>
                                        </p:attrNameLst>
                                      </p:cBhvr>
                                      <p:to>
                                        <p:strVal val="visible"/>
                                      </p:to>
                                    </p:set>
                                    <p:animEffect transition="in" filter="dissolve">
                                      <p:cBhvr>
                                        <p:cTn id="55" dur="500"/>
                                        <p:tgtEl>
                                          <p:spTgt spid="6"/>
                                        </p:tgtEl>
                                      </p:cBhvr>
                                    </p:animEffect>
                                  </p:childTnLst>
                                </p:cTn>
                              </p:par>
                            </p:childTnLst>
                          </p:cTn>
                        </p:par>
                      </p:childTnLst>
                    </p:cTn>
                  </p:par>
                  <p:par>
                    <p:cTn id="56" fill="hold">
                      <p:stCondLst>
                        <p:cond delay="indefinite"/>
                      </p:stCondLst>
                      <p:childTnLst>
                        <p:par>
                          <p:cTn id="57" fill="hold">
                            <p:stCondLst>
                              <p:cond delay="0"/>
                            </p:stCondLst>
                            <p:childTnLst>
                              <p:par>
                                <p:cTn id="58" presetID="56" presetClass="path" presetSubtype="0" accel="50000" decel="50000" fill="hold" grpId="1" nodeType="clickEffect">
                                  <p:stCondLst>
                                    <p:cond delay="0"/>
                                  </p:stCondLst>
                                  <p:childTnLst>
                                    <p:animMotion origin="layout" path="M -2.5E-6 2.96296E-6 L -0.16445 -0.33959 " pathEditMode="relative" rAng="0" ptsTypes="AA">
                                      <p:cBhvr>
                                        <p:cTn id="59" dur="2000" fill="hold"/>
                                        <p:tgtEl>
                                          <p:spTgt spid="46"/>
                                        </p:tgtEl>
                                        <p:attrNameLst>
                                          <p:attrName>ppt_x</p:attrName>
                                          <p:attrName>ppt_y</p:attrName>
                                        </p:attrNameLst>
                                      </p:cBhvr>
                                      <p:rCtr x="-8203" y="-17523"/>
                                    </p:animMotion>
                                  </p:childTnLst>
                                </p:cTn>
                              </p:par>
                            </p:childTnLst>
                          </p:cTn>
                        </p:par>
                      </p:childTnLst>
                    </p:cTn>
                  </p:par>
                  <p:par>
                    <p:cTn id="60" fill="hold">
                      <p:stCondLst>
                        <p:cond delay="indefinite"/>
                      </p:stCondLst>
                      <p:childTnLst>
                        <p:par>
                          <p:cTn id="61" fill="hold">
                            <p:stCondLst>
                              <p:cond delay="0"/>
                            </p:stCondLst>
                            <p:childTnLst>
                              <p:par>
                                <p:cTn id="62" presetID="56" presetClass="path" presetSubtype="0" accel="50000" decel="50000" fill="hold" grpId="1" nodeType="clickEffect">
                                  <p:stCondLst>
                                    <p:cond delay="0"/>
                                  </p:stCondLst>
                                  <p:childTnLst>
                                    <p:animMotion origin="layout" path="M -1.875E-6 -0.07709 L -0.21966 -0.15672 " pathEditMode="relative" rAng="0" ptsTypes="AA">
                                      <p:cBhvr>
                                        <p:cTn id="63" dur="2000" fill="hold"/>
                                        <p:tgtEl>
                                          <p:spTgt spid="48"/>
                                        </p:tgtEl>
                                        <p:attrNameLst>
                                          <p:attrName>ppt_x</p:attrName>
                                          <p:attrName>ppt_y</p:attrName>
                                        </p:attrNameLst>
                                      </p:cBhvr>
                                      <p:rCtr x="-10990" y="-3981"/>
                                    </p:animMotion>
                                  </p:childTnLst>
                                </p:cTn>
                              </p:par>
                            </p:childTnLst>
                          </p:cTn>
                        </p:par>
                      </p:childTnLst>
                    </p:cTn>
                  </p:par>
                  <p:par>
                    <p:cTn id="64" fill="hold">
                      <p:stCondLst>
                        <p:cond delay="indefinite"/>
                      </p:stCondLst>
                      <p:childTnLst>
                        <p:par>
                          <p:cTn id="65" fill="hold">
                            <p:stCondLst>
                              <p:cond delay="0"/>
                            </p:stCondLst>
                            <p:childTnLst>
                              <p:par>
                                <p:cTn id="66" presetID="56" presetClass="path" presetSubtype="0" accel="50000" decel="50000" fill="hold" grpId="1" nodeType="clickEffect">
                                  <p:stCondLst>
                                    <p:cond delay="0"/>
                                  </p:stCondLst>
                                  <p:childTnLst>
                                    <p:animMotion origin="layout" path="M -4.375E-6 1.11111E-6 L -0.23776 -0.2507 " pathEditMode="relative" rAng="0" ptsTypes="AA">
                                      <p:cBhvr>
                                        <p:cTn id="67" dur="2000" fill="hold"/>
                                        <p:tgtEl>
                                          <p:spTgt spid="49"/>
                                        </p:tgtEl>
                                        <p:attrNameLst>
                                          <p:attrName>ppt_x</p:attrName>
                                          <p:attrName>ppt_y</p:attrName>
                                        </p:attrNameLst>
                                      </p:cBhvr>
                                      <p:rCtr x="-11888" y="-12546"/>
                                    </p:animMotion>
                                  </p:childTnLst>
                                </p:cTn>
                              </p:par>
                            </p:childTnLst>
                          </p:cTn>
                        </p:par>
                      </p:childTnLst>
                    </p:cTn>
                  </p:par>
                  <p:par>
                    <p:cTn id="68" fill="hold">
                      <p:stCondLst>
                        <p:cond delay="indefinite"/>
                      </p:stCondLst>
                      <p:childTnLst>
                        <p:par>
                          <p:cTn id="69" fill="hold">
                            <p:stCondLst>
                              <p:cond delay="0"/>
                            </p:stCondLst>
                            <p:childTnLst>
                              <p:par>
                                <p:cTn id="70" presetID="56" presetClass="path" presetSubtype="0" accel="50000" decel="50000" fill="hold" grpId="1" nodeType="clickEffect">
                                  <p:stCondLst>
                                    <p:cond delay="0"/>
                                  </p:stCondLst>
                                  <p:childTnLst>
                                    <p:animMotion origin="layout" path="M 4.16667E-6 -1.11111E-6 L -0.27839 -0.09467 " pathEditMode="relative" rAng="0" ptsTypes="AA">
                                      <p:cBhvr>
                                        <p:cTn id="71" dur="2000" fill="hold"/>
                                        <p:tgtEl>
                                          <p:spTgt spid="50"/>
                                        </p:tgtEl>
                                        <p:attrNameLst>
                                          <p:attrName>ppt_x</p:attrName>
                                          <p:attrName>ppt_y</p:attrName>
                                        </p:attrNameLst>
                                      </p:cBhvr>
                                      <p:rCtr x="-13919" y="-47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8" grpId="0"/>
      <p:bldP spid="43" grpId="0"/>
      <p:bldP spid="44" grpId="0"/>
      <p:bldP spid="45" grpId="0" animBg="1"/>
      <p:bldP spid="46" grpId="0"/>
      <p:bldP spid="46" grpId="1"/>
      <p:bldP spid="48" grpId="0"/>
      <p:bldP spid="48" grpId="1"/>
      <p:bldP spid="49" grpId="0"/>
      <p:bldP spid="49" grpId="1"/>
      <p:bldP spid="50" grpId="0"/>
      <p:bldP spid="50" grpId="1"/>
      <p:bldP spid="6" grpId="0"/>
      <p:bldP spid="53" grpId="0"/>
    </p:bld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4187</TotalTime>
  <Words>1572</Words>
  <Application>Microsoft Office PowerPoint</Application>
  <PresentationFormat>Widescreen</PresentationFormat>
  <Paragraphs>225</Paragraphs>
  <Slides>11</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Noto Sans Symbols</vt:lpstr>
      <vt:lpstr>Open Sans</vt:lpstr>
      <vt:lpstr>Rockwell</vt:lpstr>
      <vt:lpstr>Rokkitt</vt:lpstr>
      <vt:lpstr>Times New Roman</vt:lpstr>
      <vt:lpstr>Simple Light</vt:lpstr>
      <vt:lpstr>Pearson</vt:lpstr>
      <vt:lpstr>Grammar A1 comparative &amp; superlative adjectives </vt:lpstr>
      <vt:lpstr>Comparative and superlative adjectives</vt:lpstr>
      <vt:lpstr>Function: When do we use comparative adjectives?</vt:lpstr>
      <vt:lpstr>PowerPoint Presentation</vt:lpstr>
      <vt:lpstr>Function: When do we use superlative adjectives?</vt:lpstr>
      <vt:lpstr>PowerPoint Presentation</vt:lpstr>
      <vt:lpstr>Form: How do we make comparative adjectives?</vt:lpstr>
      <vt:lpstr>Form: How do we make comparative and superlative adjectives?</vt:lpstr>
      <vt:lpstr>Form: How do we make superlative adjectives?</vt:lpstr>
      <vt:lpstr>Form: How do we make comparative and superlative adjectives?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Emphatic structures</dc:title>
  <dc:creator>Louise Manicolo</dc:creator>
  <cp:lastModifiedBy>Muszynski, Daniel</cp:lastModifiedBy>
  <cp:revision>123</cp:revision>
  <dcterms:modified xsi:type="dcterms:W3CDTF">2019-12-05T08:30:28Z</dcterms:modified>
</cp:coreProperties>
</file>